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51"/>
  </p:notesMasterIdLst>
  <p:sldIdLst>
    <p:sldId id="257" r:id="rId2"/>
    <p:sldId id="339" r:id="rId3"/>
    <p:sldId id="307" r:id="rId4"/>
    <p:sldId id="308" r:id="rId5"/>
    <p:sldId id="358" r:id="rId6"/>
    <p:sldId id="359" r:id="rId7"/>
    <p:sldId id="391" r:id="rId8"/>
    <p:sldId id="376" r:id="rId9"/>
    <p:sldId id="361" r:id="rId10"/>
    <p:sldId id="362" r:id="rId11"/>
    <p:sldId id="363" r:id="rId12"/>
    <p:sldId id="364" r:id="rId13"/>
    <p:sldId id="365" r:id="rId14"/>
    <p:sldId id="366" r:id="rId15"/>
    <p:sldId id="367" r:id="rId16"/>
    <p:sldId id="368" r:id="rId17"/>
    <p:sldId id="309" r:id="rId18"/>
    <p:sldId id="369" r:id="rId19"/>
    <p:sldId id="370" r:id="rId20"/>
    <p:sldId id="371" r:id="rId21"/>
    <p:sldId id="374" r:id="rId22"/>
    <p:sldId id="375" r:id="rId23"/>
    <p:sldId id="372" r:id="rId24"/>
    <p:sldId id="378" r:id="rId25"/>
    <p:sldId id="379" r:id="rId26"/>
    <p:sldId id="380" r:id="rId27"/>
    <p:sldId id="381" r:id="rId28"/>
    <p:sldId id="382" r:id="rId29"/>
    <p:sldId id="383" r:id="rId30"/>
    <p:sldId id="384" r:id="rId31"/>
    <p:sldId id="385" r:id="rId32"/>
    <p:sldId id="386" r:id="rId33"/>
    <p:sldId id="387" r:id="rId34"/>
    <p:sldId id="388" r:id="rId35"/>
    <p:sldId id="389" r:id="rId36"/>
    <p:sldId id="390" r:id="rId37"/>
    <p:sldId id="373" r:id="rId38"/>
    <p:sldId id="270" r:id="rId39"/>
    <p:sldId id="271" r:id="rId40"/>
    <p:sldId id="272" r:id="rId41"/>
    <p:sldId id="273" r:id="rId42"/>
    <p:sldId id="274" r:id="rId43"/>
    <p:sldId id="275" r:id="rId44"/>
    <p:sldId id="329" r:id="rId45"/>
    <p:sldId id="332" r:id="rId46"/>
    <p:sldId id="343" r:id="rId47"/>
    <p:sldId id="334" r:id="rId48"/>
    <p:sldId id="340" r:id="rId49"/>
    <p:sldId id="312"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232D7B-B7DB-466E-89CB-18A1F0F126CD}" type="datetimeFigureOut">
              <a:rPr lang="en-US" smtClean="0"/>
              <a:t>9/2/2015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C80E1C-27FA-4050-ADFB-3F62CB7C8297}" type="slidenum">
              <a:rPr lang="en-US" smtClean="0"/>
              <a:t>‹#›</a:t>
            </a:fld>
            <a:endParaRPr lang="en-US"/>
          </a:p>
        </p:txBody>
      </p:sp>
    </p:spTree>
    <p:extLst>
      <p:ext uri="{BB962C8B-B14F-4D97-AF65-F5344CB8AC3E}">
        <p14:creationId xmlns:p14="http://schemas.microsoft.com/office/powerpoint/2010/main" val="931482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71" indent="-228571">
              <a:buFont typeface="Arial" panose="020B0604020202020204" pitchFamily="34" charset="0"/>
              <a:buChar char="•"/>
            </a:pPr>
            <a:endParaRPr lang="en-US" dirty="0"/>
          </a:p>
        </p:txBody>
      </p:sp>
    </p:spTree>
    <p:extLst>
      <p:ext uri="{BB962C8B-B14F-4D97-AF65-F5344CB8AC3E}">
        <p14:creationId xmlns:p14="http://schemas.microsoft.com/office/powerpoint/2010/main" val="715154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71" indent="-228571">
              <a:buFont typeface="Arial" panose="020B0604020202020204" pitchFamily="34" charset="0"/>
              <a:buChar char="•"/>
            </a:pPr>
            <a:endParaRPr lang="en-US" dirty="0"/>
          </a:p>
        </p:txBody>
      </p:sp>
    </p:spTree>
    <p:extLst>
      <p:ext uri="{BB962C8B-B14F-4D97-AF65-F5344CB8AC3E}">
        <p14:creationId xmlns:p14="http://schemas.microsoft.com/office/powerpoint/2010/main" val="715154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71" indent="-228571">
              <a:buFont typeface="Arial" panose="020B0604020202020204" pitchFamily="34" charset="0"/>
              <a:buChar char="•"/>
            </a:pPr>
            <a:endParaRPr lang="en-US" dirty="0"/>
          </a:p>
        </p:txBody>
      </p:sp>
    </p:spTree>
    <p:extLst>
      <p:ext uri="{BB962C8B-B14F-4D97-AF65-F5344CB8AC3E}">
        <p14:creationId xmlns:p14="http://schemas.microsoft.com/office/powerpoint/2010/main" val="715154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14283">
              <a:defRPr/>
            </a:pPr>
            <a:endParaRPr lang="en-US" sz="2000" dirty="0"/>
          </a:p>
        </p:txBody>
      </p:sp>
      <p:sp>
        <p:nvSpPr>
          <p:cNvPr id="4" name="Slide Number Placeholder 3"/>
          <p:cNvSpPr>
            <a:spLocks noGrp="1"/>
          </p:cNvSpPr>
          <p:nvPr>
            <p:ph type="sldNum" sz="quarter" idx="10"/>
          </p:nvPr>
        </p:nvSpPr>
        <p:spPr/>
        <p:txBody>
          <a:bodyPr/>
          <a:lstStyle/>
          <a:p>
            <a:fld id="{798E374A-B04B-444B-93EE-A2169D08EFE6}" type="slidenum">
              <a:rPr lang="en-US" smtClean="0"/>
              <a:t>13</a:t>
            </a:fld>
            <a:endParaRPr lang="en-US"/>
          </a:p>
        </p:txBody>
      </p:sp>
    </p:spTree>
    <p:extLst>
      <p:ext uri="{BB962C8B-B14F-4D97-AF65-F5344CB8AC3E}">
        <p14:creationId xmlns:p14="http://schemas.microsoft.com/office/powerpoint/2010/main" val="3318460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8E374A-B04B-444B-93EE-A2169D08EFE6}" type="slidenum">
              <a:rPr lang="en-US" smtClean="0"/>
              <a:t>14</a:t>
            </a:fld>
            <a:endParaRPr lang="en-US"/>
          </a:p>
        </p:txBody>
      </p:sp>
    </p:spTree>
    <p:extLst>
      <p:ext uri="{BB962C8B-B14F-4D97-AF65-F5344CB8AC3E}">
        <p14:creationId xmlns:p14="http://schemas.microsoft.com/office/powerpoint/2010/main" val="2136428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D5B4A3-9B27-458D-9213-BF72D7E9D21E}" type="datetimeFigureOut">
              <a:rPr lang="en-US" smtClean="0"/>
              <a:t>9/2/2015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503686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D5B4A3-9B27-458D-9213-BF72D7E9D21E}" type="datetimeFigureOut">
              <a:rPr lang="en-US" smtClean="0"/>
              <a:t>9/2/2015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247006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D5B4A3-9B27-458D-9213-BF72D7E9D21E}" type="datetimeFigureOut">
              <a:rPr lang="en-US" smtClean="0"/>
              <a:t>9/2/2015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111144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D5B4A3-9B27-458D-9213-BF72D7E9D21E}" type="datetimeFigureOut">
              <a:rPr lang="en-US" smtClean="0"/>
              <a:t>9/2/2015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384882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D5B4A3-9B27-458D-9213-BF72D7E9D21E}" type="datetimeFigureOut">
              <a:rPr lang="en-US" smtClean="0"/>
              <a:t>9/2/2015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1633833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D5B4A3-9B27-458D-9213-BF72D7E9D21E}" type="datetimeFigureOut">
              <a:rPr lang="en-US" smtClean="0"/>
              <a:t>9/2/2015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184594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D5B4A3-9B27-458D-9213-BF72D7E9D21E}" type="datetimeFigureOut">
              <a:rPr lang="en-US" smtClean="0"/>
              <a:t>9/2/2015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2030871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D5B4A3-9B27-458D-9213-BF72D7E9D21E}" type="datetimeFigureOut">
              <a:rPr lang="en-US" smtClean="0"/>
              <a:t>9/2/2015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3334226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D5B4A3-9B27-458D-9213-BF72D7E9D21E}" type="datetimeFigureOut">
              <a:rPr lang="en-US" smtClean="0"/>
              <a:t>9/2/2015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4016670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D5B4A3-9B27-458D-9213-BF72D7E9D21E}" type="datetimeFigureOut">
              <a:rPr lang="en-US" smtClean="0"/>
              <a:t>9/2/2015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321481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D5B4A3-9B27-458D-9213-BF72D7E9D21E}" type="datetimeFigureOut">
              <a:rPr lang="en-US" smtClean="0"/>
              <a:t>9/2/2015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A294C-3527-43AE-83CE-4E2693C68491}" type="slidenum">
              <a:rPr lang="en-US" smtClean="0"/>
              <a:t>‹#›</a:t>
            </a:fld>
            <a:endParaRPr lang="en-US"/>
          </a:p>
        </p:txBody>
      </p:sp>
    </p:spTree>
    <p:extLst>
      <p:ext uri="{BB962C8B-B14F-4D97-AF65-F5344CB8AC3E}">
        <p14:creationId xmlns:p14="http://schemas.microsoft.com/office/powerpoint/2010/main" val="465091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D5B4A3-9B27-458D-9213-BF72D7E9D21E}" type="datetimeFigureOut">
              <a:rPr lang="en-US" smtClean="0"/>
              <a:t>9/2/2015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A294C-3527-43AE-83CE-4E2693C68491}" type="slidenum">
              <a:rPr lang="en-US" smtClean="0"/>
              <a:t>‹#›</a:t>
            </a:fld>
            <a:endParaRPr lang="en-US"/>
          </a:p>
        </p:txBody>
      </p:sp>
    </p:spTree>
    <p:extLst>
      <p:ext uri="{BB962C8B-B14F-4D97-AF65-F5344CB8AC3E}">
        <p14:creationId xmlns:p14="http://schemas.microsoft.com/office/powerpoint/2010/main" val="3107519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emf"/><Relationship Id="rId5" Type="http://schemas.openxmlformats.org/officeDocument/2006/relationships/oleObject" Target="../embeddings/oleObject1.bin"/><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jpe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3.emf"/><Relationship Id="rId5" Type="http://schemas.openxmlformats.org/officeDocument/2006/relationships/oleObject" Target="../embeddings/oleObject2.bin"/><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5.jpeg"/><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jpg"/><Relationship Id="rId4" Type="http://schemas.openxmlformats.org/officeDocument/2006/relationships/image" Target="../media/image59.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261074" y="3048000"/>
            <a:ext cx="5069416"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400" y="5367190"/>
            <a:ext cx="1524000" cy="1190641"/>
          </a:xfrm>
          <a:prstGeom prst="rect">
            <a:avLst/>
          </a:prstGeom>
        </p:spPr>
      </p:pic>
      <p:sp>
        <p:nvSpPr>
          <p:cNvPr id="3" name="TextBox 2"/>
          <p:cNvSpPr txBox="1"/>
          <p:nvPr/>
        </p:nvSpPr>
        <p:spPr>
          <a:xfrm>
            <a:off x="457200" y="609600"/>
            <a:ext cx="8458200" cy="1077218"/>
          </a:xfrm>
          <a:prstGeom prst="rect">
            <a:avLst/>
          </a:prstGeom>
          <a:noFill/>
        </p:spPr>
        <p:txBody>
          <a:bodyPr wrap="square" rtlCol="0">
            <a:spAutoFit/>
          </a:bodyPr>
          <a:lstStyle/>
          <a:p>
            <a:pPr algn="ctr"/>
            <a:r>
              <a:rPr lang="en-US" sz="3200" b="1" dirty="0" smtClean="0">
                <a:latin typeface="Arial" panose="020B0604020202020204" pitchFamily="34" charset="0"/>
                <a:cs typeface="Arial" panose="020B0604020202020204" pitchFamily="34" charset="0"/>
              </a:rPr>
              <a:t>The Nuts &amp; Bolts of Ignition Interlock…</a:t>
            </a:r>
          </a:p>
          <a:p>
            <a:pPr algn="ctr"/>
            <a:endParaRPr lang="en-US" sz="3200" b="1" i="1" dirty="0" smtClean="0">
              <a:latin typeface="Arial" panose="020B0604020202020204" pitchFamily="34" charset="0"/>
              <a:cs typeface="Arial" panose="020B0604020202020204" pitchFamily="34" charset="0"/>
            </a:endParaRPr>
          </a:p>
        </p:txBody>
      </p:sp>
      <p:sp>
        <p:nvSpPr>
          <p:cNvPr id="2" name="AutoShape 2" descr="Image result for Smart Start 20/30 ignition interlock device"/>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Image result for Smart Start 20/30 ignition interlock device"/>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Image result for Smart Start 20/30 ignition interlock device"/>
          <p:cNvSpPr>
            <a:spLocks noChangeAspect="1" noChangeArrowheads="1"/>
          </p:cNvSpPr>
          <p:nvPr/>
        </p:nvSpPr>
        <p:spPr bwMode="auto">
          <a:xfrm>
            <a:off x="304800"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0" descr="Image result for Smart Start 20/30 ignition interlock device"/>
          <p:cNvSpPr>
            <a:spLocks noChangeAspect="1" noChangeArrowheads="1"/>
          </p:cNvSpPr>
          <p:nvPr/>
        </p:nvSpPr>
        <p:spPr bwMode="auto">
          <a:xfrm>
            <a:off x="457200"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2" descr="Image result for Smart Start 20/30 ignition interlock device"/>
          <p:cNvSpPr>
            <a:spLocks noChangeAspect="1" noChangeArrowheads="1"/>
          </p:cNvSpPr>
          <p:nvPr/>
        </p:nvSpPr>
        <p:spPr bwMode="auto">
          <a:xfrm>
            <a:off x="609600"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11"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295400"/>
            <a:ext cx="2347978" cy="4577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1752600" y="5486401"/>
            <a:ext cx="5391150" cy="461665"/>
          </a:xfrm>
          <a:prstGeom prst="rect">
            <a:avLst/>
          </a:prstGeom>
          <a:noFill/>
        </p:spPr>
        <p:txBody>
          <a:bodyPr wrap="square" rtlCol="0">
            <a:spAutoFit/>
          </a:bodyPr>
          <a:lstStyle/>
          <a:p>
            <a:r>
              <a:rPr lang="en-US" sz="2400" b="1" i="1" dirty="0">
                <a:latin typeface="Arial" panose="020B0604020202020204" pitchFamily="34" charset="0"/>
                <a:cs typeface="Arial" panose="020B0604020202020204" pitchFamily="34" charset="0"/>
              </a:rPr>
              <a:t>Separating Drinking </a:t>
            </a:r>
            <a:r>
              <a:rPr lang="en-US" sz="2400" b="1" i="1" dirty="0" smtClean="0">
                <a:latin typeface="Arial" panose="020B0604020202020204" pitchFamily="34" charset="0"/>
                <a:cs typeface="Arial" panose="020B0604020202020204" pitchFamily="34" charset="0"/>
              </a:rPr>
              <a:t>from Driving</a:t>
            </a:r>
            <a:r>
              <a:rPr lang="en-US" sz="2400" b="1" i="1" dirty="0">
                <a:latin typeface="Arial" panose="020B0604020202020204" pitchFamily="34" charset="0"/>
                <a:cs typeface="Arial" panose="020B0604020202020204" pitchFamily="34" charset="0"/>
              </a:rPr>
              <a:t>™</a:t>
            </a:r>
          </a:p>
        </p:txBody>
      </p:sp>
      <p:sp>
        <p:nvSpPr>
          <p:cNvPr id="17" name="AutoShape 17" descr="Image result for Smart Start 20/30 ignition interlock and camera"/>
          <p:cNvSpPr>
            <a:spLocks noChangeAspect="1" noChangeArrowheads="1"/>
          </p:cNvSpPr>
          <p:nvPr/>
        </p:nvSpPr>
        <p:spPr bwMode="auto">
          <a:xfrm>
            <a:off x="762000"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AutoShape 19" descr="Image result for Smart Start 20/30 ignition interlock and camera"/>
          <p:cNvSpPr>
            <a:spLocks noChangeAspect="1" noChangeArrowheads="1"/>
          </p:cNvSpPr>
          <p:nvPr/>
        </p:nvSpPr>
        <p:spPr bwMode="auto">
          <a:xfrm>
            <a:off x="914400"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17" name="Picture 21" descr="Image result for Smart Start 20/30 ignition interlock and came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721648"/>
            <a:ext cx="1600199" cy="2621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2785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34636" y="0"/>
            <a:ext cx="925483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TextBox 1"/>
          <p:cNvSpPr txBox="1"/>
          <p:nvPr/>
        </p:nvSpPr>
        <p:spPr>
          <a:xfrm>
            <a:off x="1371600" y="304800"/>
            <a:ext cx="6477000" cy="7355860"/>
          </a:xfrm>
          <a:prstGeom prst="rect">
            <a:avLst/>
          </a:prstGeom>
          <a:noFill/>
        </p:spPr>
        <p:txBody>
          <a:bodyPr wrap="square" rtlCol="0">
            <a:spAutoFit/>
          </a:bodyPr>
          <a:lstStyle/>
          <a:p>
            <a:pPr algn="ctr"/>
            <a:r>
              <a:rPr lang="en-US" sz="3600" b="1" dirty="0" smtClean="0"/>
              <a:t>Smart Start, Inc.</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Most experienced breath alcohol monitoring company in nation</a:t>
            </a:r>
          </a:p>
          <a:p>
            <a:pPr marL="342900" indent="-342900">
              <a:buFont typeface="Arial" panose="020B0604020202020204" pitchFamily="34" charset="0"/>
              <a:buChar char="•"/>
            </a:pPr>
            <a:r>
              <a:rPr lang="en-US" sz="2000" dirty="0" smtClean="0"/>
              <a:t>Presence in 47 states &amp; 16 countries</a:t>
            </a:r>
          </a:p>
          <a:p>
            <a:pPr marL="342900" indent="-342900">
              <a:buFont typeface="Arial" panose="020B0604020202020204" pitchFamily="34" charset="0"/>
              <a:buChar char="•"/>
            </a:pPr>
            <a:r>
              <a:rPr lang="en-US" sz="2000" dirty="0" smtClean="0"/>
              <a:t>21+ years alcohol testing experience</a:t>
            </a:r>
          </a:p>
          <a:p>
            <a:pPr marL="342900" indent="-342900">
              <a:buFont typeface="Arial" panose="020B0604020202020204" pitchFamily="34" charset="0"/>
              <a:buChar char="•"/>
            </a:pPr>
            <a:r>
              <a:rPr lang="en-US" sz="2000" dirty="0" smtClean="0"/>
              <a:t>Everyday more than 300 new people choose to do business with Smart Start</a:t>
            </a:r>
          </a:p>
          <a:p>
            <a:pPr marL="342900" indent="-342900">
              <a:buFont typeface="Arial" panose="020B0604020202020204" pitchFamily="34" charset="0"/>
              <a:buChar char="•"/>
            </a:pPr>
            <a:r>
              <a:rPr lang="en-US" sz="2000" dirty="0" smtClean="0"/>
              <a:t>100,000+ </a:t>
            </a:r>
            <a:r>
              <a:rPr lang="en-US" sz="2000" dirty="0" smtClean="0"/>
              <a:t>current Smart Start customers</a:t>
            </a:r>
          </a:p>
          <a:p>
            <a:pPr marL="342900" indent="-342900">
              <a:buFont typeface="Arial" panose="020B0604020202020204" pitchFamily="34" charset="0"/>
              <a:buChar char="•"/>
            </a:pPr>
            <a:r>
              <a:rPr lang="en-US" sz="2000" dirty="0" smtClean="0"/>
              <a:t>3.5 Years in North Carolina</a:t>
            </a:r>
          </a:p>
          <a:p>
            <a:pPr marL="342900" indent="-342900">
              <a:buFont typeface="Arial" panose="020B0604020202020204" pitchFamily="34" charset="0"/>
              <a:buChar char="•"/>
            </a:pPr>
            <a:r>
              <a:rPr lang="en-US" sz="2000" dirty="0" smtClean="0"/>
              <a:t>27 Service </a:t>
            </a:r>
            <a:r>
              <a:rPr lang="en-US" sz="2000" dirty="0" smtClean="0"/>
              <a:t>Locations </a:t>
            </a:r>
            <a:r>
              <a:rPr lang="en-US" sz="2000" dirty="0" smtClean="0"/>
              <a:t>throughout the state</a:t>
            </a:r>
          </a:p>
          <a:p>
            <a:pPr marL="342900" indent="-342900">
              <a:buFont typeface="Arial" panose="020B0604020202020204" pitchFamily="34" charset="0"/>
              <a:buChar char="•"/>
            </a:pPr>
            <a:r>
              <a:rPr lang="en-US" sz="2000" dirty="0" smtClean="0"/>
              <a:t>24/7 bilingual customer support</a:t>
            </a:r>
          </a:p>
          <a:p>
            <a:pPr marL="342900" indent="-342900">
              <a:buFont typeface="Arial" panose="020B0604020202020204" pitchFamily="34" charset="0"/>
              <a:buChar char="•"/>
            </a:pPr>
            <a:r>
              <a:rPr lang="en-US" sz="2000" dirty="0" smtClean="0"/>
              <a:t>Industry leader in camera technology</a:t>
            </a:r>
          </a:p>
          <a:p>
            <a:pPr marL="342900" indent="-342900">
              <a:buFont typeface="Arial" panose="020B0604020202020204" pitchFamily="34" charset="0"/>
              <a:buChar char="•"/>
            </a:pPr>
            <a:r>
              <a:rPr lang="en-US" sz="2000" dirty="0" smtClean="0"/>
              <a:t>Over 1 billion image downloads</a:t>
            </a:r>
          </a:p>
          <a:p>
            <a:pPr marL="342900" indent="-342900">
              <a:buFont typeface="Arial" panose="020B0604020202020204" pitchFamily="34" charset="0"/>
              <a:buChar char="•"/>
            </a:pPr>
            <a:r>
              <a:rPr lang="en-US" sz="2000" dirty="0" smtClean="0"/>
              <a:t>Over 10k portable alcohol monitoring clients</a:t>
            </a:r>
          </a:p>
          <a:p>
            <a:pPr marL="571500" indent="-571500">
              <a:buFont typeface="Arial" panose="020B0604020202020204" pitchFamily="34" charset="0"/>
              <a:buChar char="•"/>
            </a:pPr>
            <a:endParaRPr lang="en-US" sz="2000" dirty="0" smtClean="0"/>
          </a:p>
          <a:p>
            <a:pPr marL="571500" indent="-571500">
              <a:buFont typeface="Arial" panose="020B0604020202020204" pitchFamily="34" charset="0"/>
              <a:buChar char="•"/>
            </a:pPr>
            <a:endParaRPr lang="en-US" sz="2800" dirty="0"/>
          </a:p>
          <a:p>
            <a:pPr marL="571500" indent="-571500" algn="ctr">
              <a:buFont typeface="Arial" panose="020B0604020202020204" pitchFamily="34" charset="0"/>
              <a:buChar char="•"/>
            </a:pPr>
            <a:endParaRPr lang="en-US" sz="3600" b="1" dirty="0" smtClean="0"/>
          </a:p>
          <a:p>
            <a:pPr marL="571500" indent="-571500" algn="ctr">
              <a:buFont typeface="Arial" panose="020B0604020202020204" pitchFamily="34" charset="0"/>
              <a:buChar char="•"/>
            </a:pPr>
            <a:endParaRPr lang="en-US" sz="3600" b="1" dirty="0"/>
          </a:p>
          <a:p>
            <a:pPr marL="571500" indent="-571500" algn="ctr">
              <a:buFont typeface="Arial" panose="020B0604020202020204" pitchFamily="34" charset="0"/>
              <a:buChar char="•"/>
            </a:pPr>
            <a:endParaRPr lang="en-US" sz="3600" b="1" dirty="0"/>
          </a:p>
        </p:txBody>
      </p:sp>
    </p:spTree>
    <p:extLst>
      <p:ext uri="{BB962C8B-B14F-4D97-AF65-F5344CB8AC3E}">
        <p14:creationId xmlns:p14="http://schemas.microsoft.com/office/powerpoint/2010/main" val="73323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39833" y="-48491"/>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1"/>
          <p:cNvSpPr/>
          <p:nvPr/>
        </p:nvSpPr>
        <p:spPr>
          <a:xfrm>
            <a:off x="2871785" y="1752600"/>
            <a:ext cx="3986214" cy="4955203"/>
          </a:xfrm>
          <a:prstGeom prst="rect">
            <a:avLst/>
          </a:prstGeom>
        </p:spPr>
        <p:txBody>
          <a:bodyPr wrap="square">
            <a:spAutoFit/>
          </a:bodyPr>
          <a:lstStyle/>
          <a:p>
            <a:pPr algn="ctr"/>
            <a:endParaRPr lang="en-US" sz="2800" b="1"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smtClean="0">
                <a:latin typeface="Arial" panose="020B0604020202020204" pitchFamily="34" charset="0"/>
                <a:cs typeface="Arial" panose="020B0604020202020204" pitchFamily="34" charset="0"/>
              </a:rPr>
              <a:t>Referred </a:t>
            </a:r>
            <a:r>
              <a:rPr lang="en-US" sz="2400" dirty="0">
                <a:latin typeface="Arial" panose="020B0604020202020204" pitchFamily="34" charset="0"/>
                <a:cs typeface="Arial" panose="020B0604020202020204" pitchFamily="34" charset="0"/>
              </a:rPr>
              <a:t>to as IID or </a:t>
            </a:r>
            <a:r>
              <a:rPr lang="en-US" sz="2400" dirty="0" smtClean="0">
                <a:latin typeface="Arial" panose="020B0604020202020204" pitchFamily="34" charset="0"/>
                <a:cs typeface="Arial" panose="020B0604020202020204" pitchFamily="34" charset="0"/>
              </a:rPr>
              <a:t>BAIID - </a:t>
            </a:r>
            <a:r>
              <a:rPr lang="en-US" sz="2400" dirty="0">
                <a:latin typeface="Arial" panose="020B0604020202020204" pitchFamily="34" charset="0"/>
                <a:cs typeface="Arial" panose="020B0604020202020204" pitchFamily="34" charset="0"/>
              </a:rPr>
              <a:t>a device that interrupts the ignition of a vehicle, ultimately preventing the vehicle from </a:t>
            </a:r>
            <a:r>
              <a:rPr lang="en-US" sz="2400" dirty="0" smtClean="0">
                <a:latin typeface="Arial" panose="020B0604020202020204" pitchFamily="34" charset="0"/>
                <a:cs typeface="Arial" panose="020B0604020202020204" pitchFamily="34" charset="0"/>
              </a:rPr>
              <a:t>starting</a:t>
            </a:r>
          </a:p>
          <a:p>
            <a:pPr marL="742950" lvl="1" indent="-285750">
              <a:buFont typeface="Arial" panose="020B0604020202020204" pitchFamily="34" charset="0"/>
              <a:buChar char="•"/>
            </a:pPr>
            <a:r>
              <a:rPr lang="en-US" sz="2400" dirty="0" smtClean="0">
                <a:latin typeface="Arial" panose="020B0604020202020204" pitchFamily="34" charset="0"/>
                <a:cs typeface="Arial" panose="020B0604020202020204" pitchFamily="34" charset="0"/>
              </a:rPr>
              <a:t>Similar </a:t>
            </a:r>
            <a:r>
              <a:rPr lang="en-US" sz="2400" dirty="0">
                <a:latin typeface="Arial" panose="020B0604020202020204" pitchFamily="34" charset="0"/>
                <a:cs typeface="Arial" panose="020B0604020202020204" pitchFamily="34" charset="0"/>
              </a:rPr>
              <a:t>to a </a:t>
            </a:r>
            <a:r>
              <a:rPr lang="en-US" sz="2400" dirty="0" err="1">
                <a:latin typeface="Arial" panose="020B0604020202020204" pitchFamily="34" charset="0"/>
                <a:cs typeface="Arial" panose="020B0604020202020204" pitchFamily="34" charset="0"/>
              </a:rPr>
              <a:t>breathalyzer</a:t>
            </a:r>
            <a:r>
              <a:rPr lang="en-US" sz="2400" dirty="0">
                <a:latin typeface="Arial" panose="020B0604020202020204" pitchFamily="34" charset="0"/>
                <a:cs typeface="Arial" panose="020B0604020202020204" pitchFamily="34" charset="0"/>
              </a:rPr>
              <a:t> or PBT that is utilized to determine a person’s breathe alcohol content, or </a:t>
            </a:r>
            <a:r>
              <a:rPr lang="en-US" sz="2400" dirty="0" err="1">
                <a:latin typeface="Arial" panose="020B0604020202020204" pitchFamily="34" charset="0"/>
                <a:cs typeface="Arial" panose="020B0604020202020204" pitchFamily="34" charset="0"/>
              </a:rPr>
              <a:t>BrAC</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level</a:t>
            </a:r>
            <a:endParaRPr lang="en-US" sz="2400" dirty="0">
              <a:latin typeface="Arial" panose="020B0604020202020204" pitchFamily="34" charset="0"/>
              <a:cs typeface="Arial" panose="020B0604020202020204" pitchFamily="34" charset="0"/>
            </a:endParaRPr>
          </a:p>
        </p:txBody>
      </p:sp>
      <p:sp>
        <p:nvSpPr>
          <p:cNvPr id="3" name="TextBox 2"/>
          <p:cNvSpPr txBox="1"/>
          <p:nvPr/>
        </p:nvSpPr>
        <p:spPr>
          <a:xfrm>
            <a:off x="1981199" y="782122"/>
            <a:ext cx="5638801" cy="1200329"/>
          </a:xfrm>
          <a:prstGeom prst="rect">
            <a:avLst/>
          </a:prstGeom>
          <a:noFill/>
        </p:spPr>
        <p:txBody>
          <a:bodyPr wrap="square" rtlCol="0">
            <a:spAutoFit/>
          </a:bodyPr>
          <a:lstStyle/>
          <a:p>
            <a:pPr algn="ctr"/>
            <a:r>
              <a:rPr lang="en-US" sz="3600" b="1" dirty="0" smtClean="0">
                <a:latin typeface="Arial" panose="020B0604020202020204" pitchFamily="34" charset="0"/>
                <a:cs typeface="Arial" panose="020B0604020202020204" pitchFamily="34" charset="0"/>
              </a:rPr>
              <a:t>What is an Ignition Interlock?</a:t>
            </a:r>
            <a:endParaRPr lang="en-US" sz="3600" b="1" dirty="0">
              <a:latin typeface="Arial" panose="020B0604020202020204" pitchFamily="34" charset="0"/>
              <a:cs typeface="Arial" panose="020B0604020202020204" pitchFamily="34" charset="0"/>
            </a:endParaRPr>
          </a:p>
        </p:txBody>
      </p:sp>
      <p:pic>
        <p:nvPicPr>
          <p:cNvPr id="5125" name="Picture 5" descr="Image result for Smart Start 20/30 ignition interlock de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8" y="1600200"/>
            <a:ext cx="3314697"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4182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4844"/>
          <a:stretch/>
        </p:blipFill>
        <p:spPr bwMode="auto">
          <a:xfrm>
            <a:off x="-30593" y="29528"/>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graphicFrame>
        <p:nvGraphicFramePr>
          <p:cNvPr id="2" name="Object 1"/>
          <p:cNvGraphicFramePr>
            <a:graphicFrameLocks noChangeAspect="1"/>
          </p:cNvGraphicFramePr>
          <p:nvPr>
            <p:extLst>
              <p:ext uri="{D42A27DB-BD31-4B8C-83A1-F6EECF244321}">
                <p14:modId xmlns:p14="http://schemas.microsoft.com/office/powerpoint/2010/main" val="3963365218"/>
              </p:ext>
            </p:extLst>
          </p:nvPr>
        </p:nvGraphicFramePr>
        <p:xfrm>
          <a:off x="1400174" y="4267200"/>
          <a:ext cx="6905626" cy="1031875"/>
        </p:xfrm>
        <a:graphic>
          <a:graphicData uri="http://schemas.openxmlformats.org/presentationml/2006/ole">
            <mc:AlternateContent xmlns:mc="http://schemas.openxmlformats.org/markup-compatibility/2006">
              <mc:Choice xmlns:v="urn:schemas-microsoft-com:vml" Requires="v">
                <p:oleObj spid="_x0000_s3133" name="Visio" r:id="rId5" imgW="4968176" imgH="739011" progId="Visio.Drawing.11">
                  <p:embed/>
                </p:oleObj>
              </mc:Choice>
              <mc:Fallback>
                <p:oleObj name="Visio" r:id="rId5" imgW="4968176" imgH="739011" progId="Visio.Drawing.1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0174" y="4267200"/>
                        <a:ext cx="6905626" cy="1031875"/>
                      </a:xfrm>
                      <a:prstGeom prst="rect">
                        <a:avLst/>
                      </a:prstGeom>
                      <a:noFill/>
                      <a:ln>
                        <a:noFill/>
                      </a:ln>
                      <a:extLst/>
                    </p:spPr>
                  </p:pic>
                </p:oleObj>
              </mc:Fallback>
            </mc:AlternateContent>
          </a:graphicData>
        </a:graphic>
      </p:graphicFrame>
      <p:sp>
        <p:nvSpPr>
          <p:cNvPr id="3" name="TextBox 2"/>
          <p:cNvSpPr txBox="1"/>
          <p:nvPr/>
        </p:nvSpPr>
        <p:spPr>
          <a:xfrm>
            <a:off x="1981200" y="1905000"/>
            <a:ext cx="6324600" cy="1631216"/>
          </a:xfrm>
          <a:prstGeom prst="rect">
            <a:avLst/>
          </a:prstGeom>
          <a:noFill/>
        </p:spPr>
        <p:txBody>
          <a:bodyPr wrap="square" rtlCol="0">
            <a:spAutoFit/>
          </a:bodyPr>
          <a:lstStyle/>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IID’s objective is to determine whether or not the user providing the test contains alcohol in their system and if the sample is below a set-point. If so, then the vehicle is allowed to </a:t>
            </a:r>
            <a:r>
              <a:rPr lang="en-US" sz="2000" dirty="0" smtClean="0">
                <a:latin typeface="Arial" panose="020B0604020202020204" pitchFamily="34" charset="0"/>
                <a:cs typeface="Arial" panose="020B0604020202020204" pitchFamily="34" charset="0"/>
              </a:rPr>
              <a:t>start. </a:t>
            </a:r>
            <a:endParaRPr lang="en-US" sz="2000" dirty="0">
              <a:latin typeface="Arial" panose="020B0604020202020204" pitchFamily="34" charset="0"/>
              <a:cs typeface="Arial" panose="020B0604020202020204" pitchFamily="34" charset="0"/>
            </a:endParaRPr>
          </a:p>
          <a:p>
            <a:endParaRPr lang="en-US" sz="2000" dirty="0"/>
          </a:p>
        </p:txBody>
      </p:sp>
      <p:sp>
        <p:nvSpPr>
          <p:cNvPr id="6" name="TextBox 5"/>
          <p:cNvSpPr txBox="1"/>
          <p:nvPr/>
        </p:nvSpPr>
        <p:spPr>
          <a:xfrm>
            <a:off x="1670207" y="533400"/>
            <a:ext cx="6102193" cy="1754326"/>
          </a:xfrm>
          <a:prstGeom prst="rect">
            <a:avLst/>
          </a:prstGeom>
          <a:noFill/>
        </p:spPr>
        <p:txBody>
          <a:bodyPr wrap="square" rtlCol="0">
            <a:spAutoFit/>
          </a:bodyPr>
          <a:lstStyle/>
          <a:p>
            <a:pPr algn="ctr"/>
            <a:r>
              <a:rPr lang="en-US" sz="3600" b="1" dirty="0" smtClean="0">
                <a:latin typeface="Arial" panose="020B0604020202020204" pitchFamily="34" charset="0"/>
                <a:cs typeface="Arial" panose="020B0604020202020204" pitchFamily="34" charset="0"/>
              </a:rPr>
              <a:t>What is the Purpose of an Ignition Interlock?</a:t>
            </a:r>
          </a:p>
          <a:p>
            <a:pPr algn="ctr"/>
            <a:endParaRPr lang="en-US" sz="3600" b="1" dirty="0">
              <a:latin typeface="Arial" panose="020B0604020202020204" pitchFamily="34" charset="0"/>
              <a:cs typeface="Arial" panose="020B0604020202020204" pitchFamily="34" charset="0"/>
            </a:endParaRPr>
          </a:p>
        </p:txBody>
      </p:sp>
      <p:pic>
        <p:nvPicPr>
          <p:cNvPr id="8" name="Picture 7" descr="C:\Users\edeleon\AppData\Local\Microsoft\Windows\Temporary Internet Files\Content.Word\photo 3.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1" y="1524000"/>
            <a:ext cx="2133599" cy="2514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730038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0"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879794"/>
            <a:ext cx="1295399" cy="621860"/>
          </a:xfrm>
          <a:prstGeom prst="rect">
            <a:avLst/>
          </a:prstGeom>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900526"/>
            <a:ext cx="6858000" cy="4619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90600" y="241012"/>
            <a:ext cx="6248400" cy="584775"/>
          </a:xfrm>
          <a:prstGeom prst="rect">
            <a:avLst/>
          </a:prstGeom>
          <a:noFill/>
        </p:spPr>
        <p:txBody>
          <a:bodyPr wrap="square" rtlCol="0">
            <a:spAutoFit/>
          </a:bodyPr>
          <a:lstStyle/>
          <a:p>
            <a:pPr algn="ctr"/>
            <a:r>
              <a:rPr lang="en-US" sz="3200" b="1" dirty="0" smtClean="0">
                <a:latin typeface="Arial" panose="020B0604020202020204" pitchFamily="34" charset="0"/>
                <a:cs typeface="Arial" panose="020B0604020202020204" pitchFamily="34" charset="0"/>
              </a:rPr>
              <a:t>Components of an IID</a:t>
            </a:r>
            <a:endParaRPr lang="en-US" sz="3200" b="1" dirty="0">
              <a:latin typeface="Arial" panose="020B0604020202020204" pitchFamily="34" charset="0"/>
              <a:cs typeface="Arial" panose="020B0604020202020204" pitchFamily="34" charset="0"/>
            </a:endParaRPr>
          </a:p>
        </p:txBody>
      </p:sp>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1700" y="3839838"/>
            <a:ext cx="2514599" cy="2039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2473" y="4191000"/>
            <a:ext cx="1222889"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27261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0" y="-27709"/>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696894"/>
            <a:ext cx="1676400" cy="804760"/>
          </a:xfrm>
          <a:prstGeom prst="rect">
            <a:avLst/>
          </a:prstGeom>
        </p:spPr>
      </p:pic>
      <p:sp>
        <p:nvSpPr>
          <p:cNvPr id="2" name="TextBox 1"/>
          <p:cNvSpPr txBox="1"/>
          <p:nvPr/>
        </p:nvSpPr>
        <p:spPr>
          <a:xfrm>
            <a:off x="1905000" y="2057400"/>
            <a:ext cx="5181599" cy="584775"/>
          </a:xfrm>
          <a:prstGeom prst="rect">
            <a:avLst/>
          </a:prstGeom>
          <a:noFill/>
        </p:spPr>
        <p:txBody>
          <a:bodyPr wrap="square" rtlCol="0">
            <a:spAutoFit/>
          </a:bodyPr>
          <a:lstStyle/>
          <a:p>
            <a:pPr algn="ctr"/>
            <a:endParaRPr lang="en-US" sz="3200" b="1"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519505270"/>
              </p:ext>
            </p:extLst>
          </p:nvPr>
        </p:nvGraphicFramePr>
        <p:xfrm>
          <a:off x="304800" y="1157674"/>
          <a:ext cx="6400800" cy="4447540"/>
        </p:xfrm>
        <a:graphic>
          <a:graphicData uri="http://schemas.openxmlformats.org/drawingml/2006/table">
            <a:tbl>
              <a:tblPr firstRow="1" firstCol="1" bandRow="1">
                <a:tableStyleId>{5C22544A-7EE6-4342-B048-85BDC9FD1C3A}</a:tableStyleId>
              </a:tblPr>
              <a:tblGrid>
                <a:gridCol w="2984807"/>
                <a:gridCol w="3415993"/>
              </a:tblGrid>
              <a:tr h="205984">
                <a:tc>
                  <a:txBody>
                    <a:bodyPr/>
                    <a:lstStyle/>
                    <a:p>
                      <a:pPr algn="ctr"/>
                      <a:r>
                        <a:rPr lang="en-US" sz="1000">
                          <a:effectLst/>
                        </a:rPr>
                        <a:t>Features</a:t>
                      </a:r>
                      <a:endParaRPr lang="en-US" sz="1000">
                        <a:effectLst/>
                        <a:latin typeface="Times New Roman"/>
                      </a:endParaRPr>
                    </a:p>
                  </a:txBody>
                  <a:tcPr marL="73025" marR="73025" marT="36830" marB="36830" anchor="ctr"/>
                </a:tc>
                <a:tc>
                  <a:txBody>
                    <a:bodyPr/>
                    <a:lstStyle/>
                    <a:p>
                      <a:pPr algn="ctr"/>
                      <a:r>
                        <a:rPr lang="en-US" sz="1000">
                          <a:effectLst/>
                        </a:rPr>
                        <a:t>Specifications</a:t>
                      </a:r>
                      <a:endParaRPr lang="en-US" sz="1000">
                        <a:effectLst/>
                        <a:latin typeface="Times New Roman"/>
                      </a:endParaRPr>
                    </a:p>
                  </a:txBody>
                  <a:tcPr marL="73025" marR="73025" marT="36830" marB="36830" anchor="ctr"/>
                </a:tc>
              </a:tr>
              <a:tr h="205984">
                <a:tc>
                  <a:txBody>
                    <a:bodyPr/>
                    <a:lstStyle/>
                    <a:p>
                      <a:pPr marL="0" marR="0">
                        <a:spcBef>
                          <a:spcPts val="0"/>
                        </a:spcBef>
                        <a:spcAft>
                          <a:spcPts val="0"/>
                        </a:spcAft>
                      </a:pPr>
                      <a:r>
                        <a:rPr lang="en-US" sz="1000">
                          <a:effectLst/>
                        </a:rPr>
                        <a:t>Accuracy</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+/- 0.002</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Ambient Operating Temperature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-45°C to +85°C</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Analysis Time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3 to 7 seconds</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Audio Prompts</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Tones and/or voice prompts</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Automatic Power Down</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Programmable</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BAC readout Format</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Pass, Warn, Fail or 3 digit numeric value</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Breath Sample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Deep Lung, Adjustable</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Calibration</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Alcohol Reference solution</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Mouthpiece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Oval</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Operating Voltage (system)</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12 to 24 VDC</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Primary Display</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Full color Graphic LCD</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Range of Measurement</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0 to 1.00mg/L</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Recycle (recovery) Time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5 to 20 seconds</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Secondary Display</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Bi-color LEDs to indicate pass, fail, warn</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Sensor</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Quarter-size Electrochemical Fuel Cell</a:t>
                      </a:r>
                      <a:endParaRPr lang="en-US" sz="1000">
                        <a:effectLst/>
                        <a:latin typeface="Garamond"/>
                        <a:ea typeface="Times New Roman"/>
                        <a:cs typeface="Times New Roman"/>
                      </a:endParaRPr>
                    </a:p>
                  </a:txBody>
                  <a:tcPr marL="73025" marR="73025" marT="36830" marB="36830" anchor="ctr"/>
                </a:tc>
              </a:tr>
              <a:tr h="344850">
                <a:tc>
                  <a:txBody>
                    <a:bodyPr/>
                    <a:lstStyle/>
                    <a:p>
                      <a:pPr marL="0" marR="0">
                        <a:spcBef>
                          <a:spcPts val="0"/>
                        </a:spcBef>
                        <a:spcAft>
                          <a:spcPts val="0"/>
                        </a:spcAft>
                      </a:pPr>
                      <a:r>
                        <a:rPr lang="en-US" sz="1000">
                          <a:effectLst/>
                        </a:rPr>
                        <a:t>Dimensions</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4.75 x 2.5 x 1.75 in</a:t>
                      </a:r>
                    </a:p>
                    <a:p>
                      <a:pPr marL="0" marR="0">
                        <a:spcBef>
                          <a:spcPts val="0"/>
                        </a:spcBef>
                        <a:spcAft>
                          <a:spcPts val="0"/>
                        </a:spcAft>
                      </a:pPr>
                      <a:r>
                        <a:rPr lang="en-US" sz="1000">
                          <a:effectLst/>
                        </a:rPr>
                        <a:t>12 x 6.5 x 4.5 mm</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Specificity</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Alcohol Specific</a:t>
                      </a:r>
                      <a:endParaRPr lang="en-US" sz="1000">
                        <a:effectLst/>
                        <a:latin typeface="Garamond"/>
                        <a:ea typeface="Times New Roman"/>
                        <a:cs typeface="Times New Roman"/>
                      </a:endParaRPr>
                    </a:p>
                  </a:txBody>
                  <a:tcPr marL="73025" marR="73025" marT="36830" marB="36830" anchor="ctr"/>
                </a:tc>
              </a:tr>
              <a:tr h="205984">
                <a:tc>
                  <a:txBody>
                    <a:bodyPr/>
                    <a:lstStyle/>
                    <a:p>
                      <a:pPr marL="0" marR="0">
                        <a:spcBef>
                          <a:spcPts val="0"/>
                        </a:spcBef>
                        <a:spcAft>
                          <a:spcPts val="0"/>
                        </a:spcAft>
                      </a:pPr>
                      <a:r>
                        <a:rPr lang="en-US" sz="1000">
                          <a:effectLst/>
                        </a:rPr>
                        <a:t>Weight</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dirty="0">
                          <a:effectLst/>
                        </a:rPr>
                        <a:t>148 grams</a:t>
                      </a:r>
                      <a:endParaRPr lang="en-US" sz="1000" dirty="0">
                        <a:effectLst/>
                        <a:latin typeface="Garamond"/>
                        <a:ea typeface="Times New Roman"/>
                        <a:cs typeface="Times New Roman"/>
                      </a:endParaRPr>
                    </a:p>
                  </a:txBody>
                  <a:tcPr marL="73025" marR="73025" marT="36830" marB="36830" anchor="ctr"/>
                </a:tc>
              </a:tr>
            </a:tbl>
          </a:graphicData>
        </a:graphic>
      </p:graphicFrame>
      <p:sp>
        <p:nvSpPr>
          <p:cNvPr id="7" name="TextBox 6"/>
          <p:cNvSpPr txBox="1"/>
          <p:nvPr/>
        </p:nvSpPr>
        <p:spPr>
          <a:xfrm>
            <a:off x="1371601" y="228600"/>
            <a:ext cx="6172199" cy="954107"/>
          </a:xfrm>
          <a:prstGeom prst="rect">
            <a:avLst/>
          </a:prstGeom>
          <a:noFill/>
        </p:spPr>
        <p:txBody>
          <a:bodyPr wrap="square" rtlCol="0">
            <a:spAutoFit/>
          </a:bodyPr>
          <a:lstStyle/>
          <a:p>
            <a:pPr algn="ctr"/>
            <a:r>
              <a:rPr lang="en-US" sz="2800" b="1" dirty="0" smtClean="0"/>
              <a:t>The SSI 20/20 Ignition Interlock Model Specifications</a:t>
            </a:r>
            <a:endParaRPr lang="en-US" sz="2800" b="1" dirty="0"/>
          </a:p>
        </p:txBody>
      </p:sp>
      <p:sp>
        <p:nvSpPr>
          <p:cNvPr id="8" name="AutoShape 3" descr="Image result for smart start 20/20 and 20/30 device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598" y="1439787"/>
            <a:ext cx="1695137" cy="4257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1957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19051"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715000"/>
            <a:ext cx="1638684" cy="786654"/>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084135048"/>
              </p:ext>
            </p:extLst>
          </p:nvPr>
        </p:nvGraphicFramePr>
        <p:xfrm>
          <a:off x="381000" y="1205230"/>
          <a:ext cx="6816436" cy="4447540"/>
        </p:xfrm>
        <a:graphic>
          <a:graphicData uri="http://schemas.openxmlformats.org/drawingml/2006/table">
            <a:tbl>
              <a:tblPr firstRow="1" firstCol="1" bandRow="1">
                <a:tableStyleId>{5C22544A-7EE6-4342-B048-85BDC9FD1C3A}</a:tableStyleId>
              </a:tblPr>
              <a:tblGrid>
                <a:gridCol w="2934621"/>
                <a:gridCol w="3881815"/>
              </a:tblGrid>
              <a:tr h="212422">
                <a:tc>
                  <a:txBody>
                    <a:bodyPr/>
                    <a:lstStyle/>
                    <a:p>
                      <a:pPr algn="ctr"/>
                      <a:r>
                        <a:rPr lang="en-US" sz="1000" dirty="0">
                          <a:effectLst/>
                        </a:rPr>
                        <a:t>Features</a:t>
                      </a:r>
                      <a:endParaRPr lang="en-US" sz="1000" dirty="0">
                        <a:effectLst/>
                        <a:latin typeface="Times New Roman"/>
                      </a:endParaRPr>
                    </a:p>
                  </a:txBody>
                  <a:tcPr marL="73025" marR="73025" marT="36830" marB="36830" anchor="ctr"/>
                </a:tc>
                <a:tc>
                  <a:txBody>
                    <a:bodyPr/>
                    <a:lstStyle/>
                    <a:p>
                      <a:pPr algn="ctr"/>
                      <a:r>
                        <a:rPr lang="en-US" sz="1000">
                          <a:effectLst/>
                        </a:rPr>
                        <a:t>Specifications</a:t>
                      </a:r>
                      <a:endParaRPr lang="en-US" sz="1000">
                        <a:effectLst/>
                        <a:latin typeface="Times New Roman"/>
                      </a:endParaRPr>
                    </a:p>
                  </a:txBody>
                  <a:tcPr marL="73025" marR="73025" marT="36830" marB="36830" anchor="ctr"/>
                </a:tc>
              </a:tr>
              <a:tr h="212422">
                <a:tc>
                  <a:txBody>
                    <a:bodyPr/>
                    <a:lstStyle/>
                    <a:p>
                      <a:pPr marL="0" marR="0">
                        <a:spcBef>
                          <a:spcPts val="0"/>
                        </a:spcBef>
                        <a:spcAft>
                          <a:spcPts val="0"/>
                        </a:spcAft>
                      </a:pPr>
                      <a:r>
                        <a:rPr lang="en-US" sz="1000">
                          <a:effectLst/>
                        </a:rPr>
                        <a:t>Accuracy</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+/- 0.002</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Ambient Operating Temperature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-45°C to +85°C</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Analysis Time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3 to 7 seconds</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Audio Prompts</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Tones and/or voice prompts</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Automatic Power Down</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Programmable</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BAC readout Format</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Pass, Warn, Fail or 3 digit numeric value</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Breath Sample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Deep Lung, Adjustable</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Calibration</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Alcohol Reference solution</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Mouthpiece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Oval</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Operating Voltage (system)</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12 to 24 VDC</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Primary Display</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Full color Graphic LCD</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Range of Measurement</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0 to 1.00mg/L</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Recycle (recovery) Time</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5 to 20 seconds</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Secondary Display</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Bi-color LEDs to indicate pass, fail, warn</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Sensor</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Quarter-size Electrochemical Fuel Cell</a:t>
                      </a:r>
                      <a:endParaRPr lang="en-US" sz="1000">
                        <a:effectLst/>
                        <a:latin typeface="Garamond"/>
                        <a:ea typeface="Times New Roman"/>
                        <a:cs typeface="Times New Roman"/>
                      </a:endParaRPr>
                    </a:p>
                  </a:txBody>
                  <a:tcPr marL="73025" marR="73025" marT="36830" marB="36830" anchor="ctr"/>
                </a:tc>
              </a:tr>
              <a:tr h="355629">
                <a:tc>
                  <a:txBody>
                    <a:bodyPr/>
                    <a:lstStyle/>
                    <a:p>
                      <a:pPr marL="0" marR="0">
                        <a:spcBef>
                          <a:spcPts val="0"/>
                        </a:spcBef>
                        <a:spcAft>
                          <a:spcPts val="0"/>
                        </a:spcAft>
                      </a:pPr>
                      <a:r>
                        <a:rPr lang="en-US" sz="1000">
                          <a:effectLst/>
                        </a:rPr>
                        <a:t>Dimensions</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4.75 x 2.5 x 1.75 in</a:t>
                      </a:r>
                    </a:p>
                    <a:p>
                      <a:pPr marL="0" marR="0">
                        <a:spcBef>
                          <a:spcPts val="0"/>
                        </a:spcBef>
                        <a:spcAft>
                          <a:spcPts val="0"/>
                        </a:spcAft>
                      </a:pPr>
                      <a:r>
                        <a:rPr lang="en-US" sz="1000">
                          <a:effectLst/>
                        </a:rPr>
                        <a:t>12 x 6.5 x 4.5 mm</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a:effectLst/>
                        </a:rPr>
                        <a:t>Specificity</a:t>
                      </a:r>
                      <a:endParaRPr lang="en-US" sz="100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a:effectLst/>
                        </a:rPr>
                        <a:t>Alcohol Specific</a:t>
                      </a:r>
                      <a:endParaRPr lang="en-US" sz="1000">
                        <a:effectLst/>
                        <a:latin typeface="Garamond"/>
                        <a:ea typeface="Times New Roman"/>
                        <a:cs typeface="Times New Roman"/>
                      </a:endParaRPr>
                    </a:p>
                  </a:txBody>
                  <a:tcPr marL="73025" marR="73025" marT="36830" marB="36830" anchor="ctr"/>
                </a:tc>
              </a:tr>
              <a:tr h="212422">
                <a:tc>
                  <a:txBody>
                    <a:bodyPr/>
                    <a:lstStyle/>
                    <a:p>
                      <a:pPr marL="0" marR="0">
                        <a:spcBef>
                          <a:spcPts val="0"/>
                        </a:spcBef>
                        <a:spcAft>
                          <a:spcPts val="0"/>
                        </a:spcAft>
                      </a:pPr>
                      <a:r>
                        <a:rPr lang="en-US" sz="1000" dirty="0">
                          <a:effectLst/>
                        </a:rPr>
                        <a:t>Weight</a:t>
                      </a:r>
                      <a:endParaRPr lang="en-US" sz="1000" dirty="0">
                        <a:effectLst/>
                        <a:latin typeface="Garamond"/>
                        <a:ea typeface="Times New Roman"/>
                        <a:cs typeface="Times New Roman"/>
                      </a:endParaRPr>
                    </a:p>
                  </a:txBody>
                  <a:tcPr marL="73025" marR="73025" marT="36830" marB="36830" anchor="ctr"/>
                </a:tc>
                <a:tc>
                  <a:txBody>
                    <a:bodyPr/>
                    <a:lstStyle/>
                    <a:p>
                      <a:pPr marL="0" marR="0">
                        <a:spcBef>
                          <a:spcPts val="0"/>
                        </a:spcBef>
                        <a:spcAft>
                          <a:spcPts val="0"/>
                        </a:spcAft>
                      </a:pPr>
                      <a:r>
                        <a:rPr lang="en-US" sz="1000" dirty="0">
                          <a:effectLst/>
                        </a:rPr>
                        <a:t>148 grams</a:t>
                      </a:r>
                      <a:endParaRPr lang="en-US" sz="1000" dirty="0">
                        <a:effectLst/>
                        <a:latin typeface="Garamond"/>
                        <a:ea typeface="Times New Roman"/>
                        <a:cs typeface="Times New Roman"/>
                      </a:endParaRPr>
                    </a:p>
                  </a:txBody>
                  <a:tcPr marL="73025" marR="73025" marT="36830" marB="36830" anchor="ctr"/>
                </a:tc>
              </a:tr>
            </a:tbl>
          </a:graphicData>
        </a:graphic>
      </p:graphicFrame>
      <p:sp>
        <p:nvSpPr>
          <p:cNvPr id="2" name="TextBox 1"/>
          <p:cNvSpPr txBox="1"/>
          <p:nvPr/>
        </p:nvSpPr>
        <p:spPr>
          <a:xfrm>
            <a:off x="762000" y="304800"/>
            <a:ext cx="7391400" cy="954107"/>
          </a:xfrm>
          <a:prstGeom prst="rect">
            <a:avLst/>
          </a:prstGeom>
          <a:noFill/>
        </p:spPr>
        <p:txBody>
          <a:bodyPr wrap="square" rtlCol="0">
            <a:spAutoFit/>
          </a:bodyPr>
          <a:lstStyle/>
          <a:p>
            <a:pPr algn="ctr"/>
            <a:r>
              <a:rPr lang="en-US" sz="2800" b="1" dirty="0" smtClean="0"/>
              <a:t>The SSI 20/30 Ignition Interlock Model Specifications</a:t>
            </a:r>
            <a:endParaRPr lang="en-US" sz="2800" b="1" dirty="0"/>
          </a:p>
        </p:txBody>
      </p:sp>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9491" y="1676400"/>
            <a:ext cx="2220407"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2509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35709"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915" y="5797280"/>
            <a:ext cx="1467285" cy="704374"/>
          </a:xfrm>
          <a:prstGeom prst="rect">
            <a:avLst/>
          </a:prstGeom>
        </p:spPr>
      </p:pic>
      <p:sp>
        <p:nvSpPr>
          <p:cNvPr id="2" name="Rectangle 1"/>
          <p:cNvSpPr/>
          <p:nvPr/>
        </p:nvSpPr>
        <p:spPr>
          <a:xfrm>
            <a:off x="1295400" y="914400"/>
            <a:ext cx="5715000" cy="5370701"/>
          </a:xfrm>
          <a:prstGeom prst="rect">
            <a:avLst/>
          </a:prstGeom>
        </p:spPr>
        <p:txBody>
          <a:bodyPr wrap="square">
            <a:spAutoFit/>
          </a:bodyPr>
          <a:lstStyle/>
          <a:p>
            <a:pPr marL="800100" lvl="1" indent="-342900">
              <a:lnSpc>
                <a:spcPct val="80000"/>
              </a:lnSpc>
              <a:spcBef>
                <a:spcPts val="600"/>
              </a:spcBef>
              <a:buFont typeface="Arial" panose="020B0604020202020204" pitchFamily="34" charset="0"/>
              <a:buChar char="•"/>
            </a:pPr>
            <a:r>
              <a:rPr lang="en-US" sz="2000" dirty="0">
                <a:latin typeface="Arial" pitchFamily="34" charset="0"/>
                <a:cs typeface="Arial" pitchFamily="34" charset="0"/>
              </a:rPr>
              <a:t>Fuel cell </a:t>
            </a:r>
            <a:r>
              <a:rPr lang="en-US" sz="2000" dirty="0" smtClean="0">
                <a:latin typeface="Arial" pitchFamily="34" charset="0"/>
                <a:cs typeface="Arial" pitchFamily="34" charset="0"/>
              </a:rPr>
              <a:t>technology</a:t>
            </a:r>
            <a:endParaRPr lang="en-US" sz="2000" dirty="0">
              <a:latin typeface="Arial" pitchFamily="34" charset="0"/>
              <a:cs typeface="Arial" pitchFamily="34" charset="0"/>
            </a:endParaRPr>
          </a:p>
          <a:p>
            <a:pPr marL="742950" lvl="1" indent="-285750">
              <a:lnSpc>
                <a:spcPct val="80000"/>
              </a:lnSpc>
              <a:spcBef>
                <a:spcPts val="600"/>
              </a:spcBef>
              <a:buFont typeface="Arial" panose="020B0604020202020204" pitchFamily="34" charset="0"/>
              <a:buChar char="•"/>
            </a:pPr>
            <a:r>
              <a:rPr lang="en-US" sz="2000" dirty="0">
                <a:latin typeface="Arial" pitchFamily="34" charset="0"/>
                <a:cs typeface="Arial" pitchFamily="34" charset="0"/>
              </a:rPr>
              <a:t>Optional GPS </a:t>
            </a:r>
            <a:r>
              <a:rPr lang="en-US" sz="2000" dirty="0" smtClean="0">
                <a:latin typeface="Arial" pitchFamily="34" charset="0"/>
                <a:cs typeface="Arial" pitchFamily="34" charset="0"/>
              </a:rPr>
              <a:t>tracking</a:t>
            </a:r>
            <a:endParaRPr lang="en-US" sz="2000" dirty="0">
              <a:latin typeface="Arial" pitchFamily="34" charset="0"/>
              <a:cs typeface="Arial" pitchFamily="34" charset="0"/>
            </a:endParaRPr>
          </a:p>
          <a:p>
            <a:pPr marL="742950" lvl="1" indent="-285750">
              <a:lnSpc>
                <a:spcPct val="80000"/>
              </a:lnSpc>
              <a:spcBef>
                <a:spcPts val="600"/>
              </a:spcBef>
              <a:buFont typeface="Arial" panose="020B0604020202020204" pitchFamily="34" charset="0"/>
              <a:buChar char="•"/>
            </a:pPr>
            <a:r>
              <a:rPr lang="en-US" sz="2000" dirty="0">
                <a:latin typeface="Arial" pitchFamily="34" charset="0"/>
                <a:cs typeface="Arial" pitchFamily="34" charset="0"/>
              </a:rPr>
              <a:t>Optional camera </a:t>
            </a:r>
            <a:r>
              <a:rPr lang="en-US" sz="2000" dirty="0" smtClean="0">
                <a:latin typeface="Arial" pitchFamily="34" charset="0"/>
                <a:cs typeface="Arial" pitchFamily="34" charset="0"/>
              </a:rPr>
              <a:t>– </a:t>
            </a:r>
            <a:r>
              <a:rPr lang="en-US" sz="2000" dirty="0">
                <a:latin typeface="Arial" pitchFamily="34" charset="0"/>
                <a:cs typeface="Arial" pitchFamily="34" charset="0"/>
              </a:rPr>
              <a:t>positive </a:t>
            </a:r>
            <a:r>
              <a:rPr lang="en-US" sz="2000" dirty="0" smtClean="0">
                <a:latin typeface="Arial" pitchFamily="34" charset="0"/>
                <a:cs typeface="Arial" pitchFamily="34" charset="0"/>
              </a:rPr>
              <a:t>ID</a:t>
            </a:r>
            <a:endParaRPr lang="en-US" sz="2000" dirty="0">
              <a:latin typeface="Arial" pitchFamily="34" charset="0"/>
              <a:cs typeface="Arial" pitchFamily="34" charset="0"/>
            </a:endParaRPr>
          </a:p>
          <a:p>
            <a:pPr marL="742950" lvl="1" indent="-285750">
              <a:lnSpc>
                <a:spcPct val="80000"/>
              </a:lnSpc>
              <a:spcBef>
                <a:spcPts val="600"/>
              </a:spcBef>
              <a:buFont typeface="Arial" panose="020B0604020202020204" pitchFamily="34" charset="0"/>
              <a:buChar char="•"/>
            </a:pPr>
            <a:r>
              <a:rPr lang="en-US" sz="2000" dirty="0" err="1">
                <a:latin typeface="Arial" pitchFamily="34" charset="0"/>
                <a:cs typeface="Arial" pitchFamily="34" charset="0"/>
              </a:rPr>
              <a:t>SmartWeb</a:t>
            </a:r>
            <a:r>
              <a:rPr lang="en-US" sz="2000" dirty="0">
                <a:latin typeface="Arial" pitchFamily="34" charset="0"/>
                <a:cs typeface="Arial" pitchFamily="34" charset="0"/>
              </a:rPr>
              <a:t>® reporting (24/7 online access</a:t>
            </a:r>
            <a:r>
              <a:rPr lang="en-US" sz="2000" dirty="0" smtClean="0">
                <a:latin typeface="Arial" pitchFamily="34" charset="0"/>
                <a:cs typeface="Arial" pitchFamily="34" charset="0"/>
              </a:rPr>
              <a:t>)</a:t>
            </a:r>
            <a:r>
              <a:rPr lang="en-US" sz="2000" dirty="0">
                <a:latin typeface="Arial" pitchFamily="34" charset="0"/>
                <a:cs typeface="Arial" pitchFamily="34" charset="0"/>
              </a:rPr>
              <a:t>	</a:t>
            </a:r>
          </a:p>
          <a:p>
            <a:pPr marL="742950" lvl="1" indent="-285750">
              <a:lnSpc>
                <a:spcPct val="80000"/>
              </a:lnSpc>
              <a:spcBef>
                <a:spcPts val="600"/>
              </a:spcBef>
              <a:buFont typeface="Arial" panose="020B0604020202020204" pitchFamily="34" charset="0"/>
              <a:buChar char="•"/>
            </a:pPr>
            <a:r>
              <a:rPr lang="en-US" sz="2000" dirty="0" smtClean="0">
                <a:latin typeface="Arial" pitchFamily="34" charset="0"/>
                <a:cs typeface="Arial" pitchFamily="34" charset="0"/>
              </a:rPr>
              <a:t>24/7 </a:t>
            </a:r>
            <a:r>
              <a:rPr lang="en-US" sz="2000" dirty="0">
                <a:latin typeface="Arial" pitchFamily="34" charset="0"/>
                <a:cs typeface="Arial" pitchFamily="34" charset="0"/>
              </a:rPr>
              <a:t>bilingual customer </a:t>
            </a:r>
            <a:r>
              <a:rPr lang="en-US" sz="2000" dirty="0" smtClean="0">
                <a:latin typeface="Arial" pitchFamily="34" charset="0"/>
                <a:cs typeface="Arial" pitchFamily="34" charset="0"/>
              </a:rPr>
              <a:t>care</a:t>
            </a:r>
          </a:p>
          <a:p>
            <a:pPr marL="742950" lvl="1" indent="-285750">
              <a:lnSpc>
                <a:spcPct val="80000"/>
              </a:lnSpc>
              <a:spcBef>
                <a:spcPts val="600"/>
              </a:spcBef>
              <a:buFont typeface="Arial" panose="020B0604020202020204" pitchFamily="34" charset="0"/>
              <a:buChar char="•"/>
            </a:pPr>
            <a:r>
              <a:rPr lang="en-US" sz="2000" dirty="0">
                <a:latin typeface="Arial" pitchFamily="34" charset="0"/>
                <a:cs typeface="Arial" pitchFamily="34" charset="0"/>
              </a:rPr>
              <a:t>Multiple anti-circumvention features</a:t>
            </a:r>
          </a:p>
          <a:p>
            <a:pPr marL="742950" lvl="1" indent="-285750">
              <a:lnSpc>
                <a:spcPct val="80000"/>
              </a:lnSpc>
              <a:spcBef>
                <a:spcPts val="600"/>
              </a:spcBef>
              <a:buFont typeface="Arial" panose="020B0604020202020204" pitchFamily="34" charset="0"/>
              <a:buChar char="•"/>
            </a:pPr>
            <a:r>
              <a:rPr lang="en-US" sz="2000" dirty="0">
                <a:latin typeface="Arial" pitchFamily="34" charset="0"/>
                <a:cs typeface="Arial" pitchFamily="34" charset="0"/>
              </a:rPr>
              <a:t>Remote unlock capabilities to extend service</a:t>
            </a:r>
          </a:p>
          <a:p>
            <a:pPr marL="742950" lvl="1" indent="-285750">
              <a:lnSpc>
                <a:spcPct val="80000"/>
              </a:lnSpc>
              <a:spcBef>
                <a:spcPts val="600"/>
              </a:spcBef>
              <a:buFont typeface="Arial" panose="020B0604020202020204" pitchFamily="34" charset="0"/>
              <a:buChar char="•"/>
            </a:pPr>
            <a:r>
              <a:rPr lang="en-US" sz="2000" dirty="0">
                <a:latin typeface="Arial" pitchFamily="34" charset="0"/>
                <a:cs typeface="Arial" pitchFamily="34" charset="0"/>
              </a:rPr>
              <a:t>Numeric keypad for recall of appointment date &amp; time</a:t>
            </a:r>
          </a:p>
          <a:p>
            <a:pPr marL="742950" lvl="1" indent="-285750">
              <a:lnSpc>
                <a:spcPct val="80000"/>
              </a:lnSpc>
              <a:spcBef>
                <a:spcPts val="600"/>
              </a:spcBef>
              <a:buFont typeface="Arial" panose="020B0604020202020204" pitchFamily="34" charset="0"/>
              <a:buChar char="•"/>
            </a:pPr>
            <a:r>
              <a:rPr lang="en-US" sz="2000" dirty="0">
                <a:latin typeface="Arial" pitchFamily="34" charset="0"/>
                <a:cs typeface="Arial" pitchFamily="34" charset="0"/>
              </a:rPr>
              <a:t>Built in microchip records all test results, engine starts and stops, disconnections, and tampering for later review</a:t>
            </a:r>
          </a:p>
          <a:p>
            <a:pPr marL="742950" lvl="1" indent="-285750">
              <a:lnSpc>
                <a:spcPct val="80000"/>
              </a:lnSpc>
              <a:spcBef>
                <a:spcPts val="600"/>
              </a:spcBef>
              <a:buFont typeface="Arial" panose="020B0604020202020204" pitchFamily="34" charset="0"/>
              <a:buChar char="•"/>
            </a:pPr>
            <a:r>
              <a:rPr lang="en-US" sz="2000" dirty="0">
                <a:latin typeface="Arial" pitchFamily="34" charset="0"/>
                <a:cs typeface="Arial" pitchFamily="34" charset="0"/>
              </a:rPr>
              <a:t>Meets all NHTSA, FCC, CENELEC, E-Mark and state requirements</a:t>
            </a:r>
          </a:p>
          <a:p>
            <a:pPr marL="742950" lvl="1" indent="-285750">
              <a:lnSpc>
                <a:spcPct val="80000"/>
              </a:lnSpc>
              <a:spcBef>
                <a:spcPts val="600"/>
              </a:spcBef>
              <a:buFont typeface="Arial" panose="020B0604020202020204" pitchFamily="34" charset="0"/>
              <a:buChar char="•"/>
            </a:pPr>
            <a:r>
              <a:rPr lang="en-US" sz="2000" dirty="0">
                <a:latin typeface="Arial" pitchFamily="34" charset="0"/>
                <a:cs typeface="Arial" pitchFamily="34" charset="0"/>
              </a:rPr>
              <a:t>Made in the USA</a:t>
            </a:r>
          </a:p>
          <a:p>
            <a:pPr marL="742950" lvl="1" indent="-285750">
              <a:lnSpc>
                <a:spcPct val="80000"/>
              </a:lnSpc>
              <a:spcBef>
                <a:spcPts val="600"/>
              </a:spcBef>
              <a:buFont typeface="Arial" panose="020B0604020202020204" pitchFamily="34" charset="0"/>
              <a:buChar char="•"/>
            </a:pPr>
            <a:endParaRPr lang="en-US" sz="2000" dirty="0">
              <a:latin typeface="Arial" pitchFamily="34" charset="0"/>
              <a:cs typeface="Arial" pitchFamily="34" charset="0"/>
            </a:endParaRPr>
          </a:p>
        </p:txBody>
      </p:sp>
      <p:sp>
        <p:nvSpPr>
          <p:cNvPr id="3" name="TextBox 2"/>
          <p:cNvSpPr txBox="1"/>
          <p:nvPr/>
        </p:nvSpPr>
        <p:spPr>
          <a:xfrm>
            <a:off x="1447801" y="-2509"/>
            <a:ext cx="6096000" cy="646331"/>
          </a:xfrm>
          <a:prstGeom prst="rect">
            <a:avLst/>
          </a:prstGeom>
          <a:noFill/>
        </p:spPr>
        <p:txBody>
          <a:bodyPr wrap="square" rtlCol="0">
            <a:spAutoFit/>
          </a:bodyPr>
          <a:lstStyle/>
          <a:p>
            <a:pPr algn="ctr"/>
            <a:r>
              <a:rPr lang="en-US" sz="3600" b="1" dirty="0" smtClean="0"/>
              <a:t>SSI 20/20 &amp; SSI 20/30 Units</a:t>
            </a:r>
            <a:endParaRPr lang="en-US" sz="3600" b="1" dirty="0"/>
          </a:p>
        </p:txBody>
      </p:sp>
    </p:spTree>
    <p:extLst>
      <p:ext uri="{BB962C8B-B14F-4D97-AF65-F5344CB8AC3E}">
        <p14:creationId xmlns:p14="http://schemas.microsoft.com/office/powerpoint/2010/main" val="792513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1" y="0"/>
            <a:ext cx="939219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806634"/>
            <a:ext cx="1447800" cy="695020"/>
          </a:xfrm>
          <a:prstGeom prst="rect">
            <a:avLst/>
          </a:prstGeom>
        </p:spPr>
      </p:pic>
      <p:sp>
        <p:nvSpPr>
          <p:cNvPr id="2" name="Rectangle 1"/>
          <p:cNvSpPr/>
          <p:nvPr/>
        </p:nvSpPr>
        <p:spPr>
          <a:xfrm>
            <a:off x="533401" y="228600"/>
            <a:ext cx="8077199" cy="5518434"/>
          </a:xfrm>
          <a:prstGeom prst="rect">
            <a:avLst/>
          </a:prstGeom>
        </p:spPr>
        <p:txBody>
          <a:bodyPr wrap="square">
            <a:spAutoFit/>
          </a:bodyPr>
          <a:lstStyle/>
          <a:p>
            <a:pPr>
              <a:lnSpc>
                <a:spcPct val="80000"/>
              </a:lnSpc>
              <a:spcBef>
                <a:spcPts val="600"/>
              </a:spcBef>
            </a:pPr>
            <a:endParaRPr lang="en-US" b="1" dirty="0" smtClean="0">
              <a:solidFill>
                <a:srgbClr val="FF0000"/>
              </a:solidFill>
              <a:latin typeface="Arial" panose="020B0604020202020204" pitchFamily="34" charset="0"/>
              <a:cs typeface="Arial" panose="020B0604020202020204" pitchFamily="34" charset="0"/>
            </a:endParaRPr>
          </a:p>
          <a:p>
            <a:pPr>
              <a:lnSpc>
                <a:spcPct val="80000"/>
              </a:lnSpc>
              <a:spcBef>
                <a:spcPts val="600"/>
              </a:spcBef>
            </a:pPr>
            <a:endParaRPr lang="en-US" b="1" dirty="0" smtClean="0">
              <a:solidFill>
                <a:srgbClr val="FF0000"/>
              </a:solidFill>
              <a:latin typeface="Arial" panose="020B0604020202020204" pitchFamily="34" charset="0"/>
              <a:cs typeface="Arial" panose="020B0604020202020204" pitchFamily="34" charset="0"/>
            </a:endParaRPr>
          </a:p>
          <a:p>
            <a:pPr>
              <a:lnSpc>
                <a:spcPct val="80000"/>
              </a:lnSpc>
              <a:spcBef>
                <a:spcPts val="600"/>
              </a:spcBef>
            </a:pPr>
            <a:endParaRPr lang="en-US" dirty="0" smtClean="0">
              <a:solidFill>
                <a:srgbClr val="FF0000"/>
              </a:solidFill>
              <a:latin typeface="Arial" panose="020B0604020202020204" pitchFamily="34" charset="0"/>
              <a:cs typeface="Arial" panose="020B0604020202020204" pitchFamily="34" charset="0"/>
            </a:endParaRPr>
          </a:p>
          <a:p>
            <a:pPr>
              <a:lnSpc>
                <a:spcPct val="80000"/>
              </a:lnSpc>
              <a:spcBef>
                <a:spcPts val="600"/>
              </a:spcBef>
            </a:pPr>
            <a:r>
              <a:rPr lang="en-US" b="1" dirty="0" smtClean="0">
                <a:latin typeface="Arial" panose="020B0604020202020204" pitchFamily="34" charset="0"/>
                <a:cs typeface="Arial" panose="020B0604020202020204" pitchFamily="34" charset="0"/>
              </a:rPr>
              <a:t>	Anti-Circumvention Features	Anti-Circumvention Features</a:t>
            </a:r>
            <a:endParaRPr lang="en-US" b="1" dirty="0">
              <a:latin typeface="Arial" pitchFamily="34" charset="0"/>
              <a:cs typeface="Arial" pitchFamily="34" charset="0"/>
            </a:endParaRPr>
          </a:p>
          <a:p>
            <a:pPr lvl="6">
              <a:lnSpc>
                <a:spcPct val="80000"/>
              </a:lnSpc>
              <a:spcBef>
                <a:spcPts val="600"/>
              </a:spcBef>
            </a:pPr>
            <a:endParaRPr lang="en-US" b="1" dirty="0">
              <a:latin typeface="Arial" pitchFamily="34" charset="0"/>
              <a:cs typeface="Arial" pitchFamily="34" charset="0"/>
            </a:endParaRPr>
          </a:p>
          <a:p>
            <a:r>
              <a:rPr lang="en-US" dirty="0" smtClean="0"/>
              <a:t>	Pressure sensor – requirement	- Face proximity </a:t>
            </a:r>
          </a:p>
          <a:p>
            <a:r>
              <a:rPr lang="en-US" dirty="0" smtClean="0"/>
              <a:t>   	of hum tone</a:t>
            </a:r>
            <a:r>
              <a:rPr lang="en-US" dirty="0"/>
              <a:t> </a:t>
            </a:r>
            <a:r>
              <a:rPr lang="en-US" dirty="0" smtClean="0"/>
              <a:t>			- Humidity							- Pressure</a:t>
            </a:r>
            <a:r>
              <a:rPr lang="en-US" dirty="0"/>
              <a:t> </a:t>
            </a:r>
          </a:p>
          <a:p>
            <a:r>
              <a:rPr lang="en-US" dirty="0" smtClean="0"/>
              <a:t>					- IR </a:t>
            </a:r>
            <a:r>
              <a:rPr lang="en-US" dirty="0"/>
              <a:t>temperature </a:t>
            </a:r>
          </a:p>
          <a:p>
            <a:r>
              <a:rPr lang="en-US" dirty="0" smtClean="0"/>
              <a:t>					- Breath </a:t>
            </a:r>
            <a:r>
              <a:rPr lang="en-US" dirty="0"/>
              <a:t>temperature </a:t>
            </a:r>
            <a:endParaRPr lang="en-US" dirty="0" smtClean="0"/>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	Breath Sample/Blow Pattern	Breath Sample/Blow Pattern		</a:t>
            </a:r>
          </a:p>
          <a:p>
            <a:r>
              <a:rPr lang="en-US" dirty="0" smtClean="0">
                <a:latin typeface="Arial" pitchFamily="34" charset="0"/>
                <a:cs typeface="Arial" pitchFamily="34" charset="0"/>
              </a:rPr>
              <a:t>	- Blow hum			- Blow hum</a:t>
            </a:r>
          </a:p>
          <a:p>
            <a:r>
              <a:rPr lang="en-US" dirty="0" smtClean="0">
                <a:latin typeface="Arial" pitchFamily="34" charset="0"/>
                <a:cs typeface="Arial" pitchFamily="34" charset="0"/>
              </a:rPr>
              <a:t>	- Straight hum			- Straight hum</a:t>
            </a:r>
          </a:p>
          <a:p>
            <a:pPr lvl="8"/>
            <a:r>
              <a:rPr lang="en-US" b="1" dirty="0" smtClean="0">
                <a:latin typeface="Arial" pitchFamily="34" charset="0"/>
                <a:cs typeface="Arial" pitchFamily="34" charset="0"/>
              </a:rPr>
              <a:t>	- No </a:t>
            </a:r>
            <a:r>
              <a:rPr lang="en-US" b="1" dirty="0">
                <a:latin typeface="Arial" pitchFamily="34" charset="0"/>
                <a:cs typeface="Arial" pitchFamily="34" charset="0"/>
              </a:rPr>
              <a:t>hum</a:t>
            </a:r>
          </a:p>
          <a:p>
            <a:pPr lvl="6">
              <a:lnSpc>
                <a:spcPct val="80000"/>
              </a:lnSpc>
              <a:spcBef>
                <a:spcPts val="600"/>
              </a:spcBef>
            </a:pPr>
            <a:r>
              <a:rPr lang="en-US" dirty="0" smtClean="0">
                <a:latin typeface="Arial" pitchFamily="34" charset="0"/>
                <a:cs typeface="Arial" pitchFamily="34" charset="0"/>
              </a:rPr>
              <a:t>		- No </a:t>
            </a:r>
            <a:r>
              <a:rPr lang="en-US" dirty="0">
                <a:latin typeface="Arial" pitchFamily="34" charset="0"/>
                <a:cs typeface="Arial" pitchFamily="34" charset="0"/>
              </a:rPr>
              <a:t>hum requires </a:t>
            </a:r>
            <a:r>
              <a:rPr lang="en-US" dirty="0" smtClean="0">
                <a:latin typeface="Arial" pitchFamily="34" charset="0"/>
                <a:cs typeface="Arial" pitchFamily="34" charset="0"/>
              </a:rPr>
              <a:t>additional 		anti-circumvention sensors </a:t>
            </a:r>
            <a:r>
              <a:rPr lang="en-US" dirty="0">
                <a:latin typeface="Arial" pitchFamily="34" charset="0"/>
                <a:cs typeface="Arial" pitchFamily="34" charset="0"/>
              </a:rPr>
              <a:t>to be </a:t>
            </a:r>
            <a:r>
              <a:rPr lang="en-US" dirty="0" smtClean="0">
                <a:latin typeface="Arial" pitchFamily="34" charset="0"/>
                <a:cs typeface="Arial" pitchFamily="34" charset="0"/>
              </a:rPr>
              <a:t>		enabled 	to meet NHTSA 2013 		Standards</a:t>
            </a:r>
            <a:endParaRPr lang="en-US" dirty="0">
              <a:latin typeface="Arial" pitchFamily="34" charset="0"/>
              <a:cs typeface="Arial" pitchFamily="34" charset="0"/>
            </a:endParaRPr>
          </a:p>
        </p:txBody>
      </p:sp>
      <p:sp>
        <p:nvSpPr>
          <p:cNvPr id="3" name="TextBox 2"/>
          <p:cNvSpPr txBox="1"/>
          <p:nvPr/>
        </p:nvSpPr>
        <p:spPr>
          <a:xfrm>
            <a:off x="838200" y="256309"/>
            <a:ext cx="7983040" cy="461665"/>
          </a:xfrm>
          <a:prstGeom prst="rect">
            <a:avLst/>
          </a:prstGeom>
          <a:noFill/>
        </p:spPr>
        <p:txBody>
          <a:bodyPr wrap="square" rtlCol="0">
            <a:spAutoFit/>
          </a:bodyPr>
          <a:lstStyle/>
          <a:p>
            <a:r>
              <a:rPr lang="en-US" sz="2400" b="1" dirty="0" smtClean="0"/>
              <a:t>	SSI 20/20 Unit                             SSI 20/30 Unit</a:t>
            </a:r>
            <a:endParaRPr lang="en-US" sz="2400" b="1" dirty="0"/>
          </a:p>
        </p:txBody>
      </p:sp>
    </p:spTree>
    <p:extLst>
      <p:ext uri="{BB962C8B-B14F-4D97-AF65-F5344CB8AC3E}">
        <p14:creationId xmlns:p14="http://schemas.microsoft.com/office/powerpoint/2010/main" val="18773947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4844"/>
          <a:stretch/>
        </p:blipFill>
        <p:spPr bwMode="auto">
          <a:xfrm>
            <a:off x="0" y="-15240"/>
            <a:ext cx="915481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81000" y="1441938"/>
            <a:ext cx="6629400" cy="646331"/>
          </a:xfrm>
          <a:prstGeom prst="rect">
            <a:avLst/>
          </a:prstGeom>
          <a:noFill/>
        </p:spPr>
        <p:txBody>
          <a:bodyPr wrap="square" rtlCol="0">
            <a:spAutoFit/>
          </a:bodyPr>
          <a:lstStyle/>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p:txBody>
      </p:sp>
      <p:sp>
        <p:nvSpPr>
          <p:cNvPr id="3" name="TextBox 2"/>
          <p:cNvSpPr txBox="1"/>
          <p:nvPr/>
        </p:nvSpPr>
        <p:spPr>
          <a:xfrm>
            <a:off x="1360610" y="2903982"/>
            <a:ext cx="6248400"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smtClean="0"/>
          </a:p>
        </p:txBody>
      </p:sp>
      <p:sp>
        <p:nvSpPr>
          <p:cNvPr id="6" name="TextBox 5"/>
          <p:cNvSpPr txBox="1"/>
          <p:nvPr/>
        </p:nvSpPr>
        <p:spPr>
          <a:xfrm>
            <a:off x="1381125" y="152400"/>
            <a:ext cx="6400800" cy="707886"/>
          </a:xfrm>
          <a:prstGeom prst="rect">
            <a:avLst/>
          </a:prstGeom>
          <a:noFill/>
        </p:spPr>
        <p:txBody>
          <a:bodyPr wrap="square" rtlCol="0">
            <a:spAutoFit/>
          </a:bodyPr>
          <a:lstStyle/>
          <a:p>
            <a:pPr algn="ctr"/>
            <a:r>
              <a:rPr lang="en-US" sz="4000" b="1" dirty="0"/>
              <a:t>IID Camera Overview</a:t>
            </a:r>
          </a:p>
        </p:txBody>
      </p:sp>
      <p:sp>
        <p:nvSpPr>
          <p:cNvPr id="7" name="TextBox 6"/>
          <p:cNvSpPr txBox="1"/>
          <p:nvPr/>
        </p:nvSpPr>
        <p:spPr>
          <a:xfrm>
            <a:off x="533400" y="1072711"/>
            <a:ext cx="8153400" cy="4585871"/>
          </a:xfrm>
          <a:prstGeom prst="rect">
            <a:avLst/>
          </a:prstGeom>
          <a:noFill/>
        </p:spPr>
        <p:txBody>
          <a:bodyPr wrap="square" rtlCol="0">
            <a:spAutoFit/>
          </a:bodyPr>
          <a:lstStyle/>
          <a:p>
            <a:pPr marL="342900" lvl="3" indent="-342900">
              <a:spcAft>
                <a:spcPts val="1000"/>
              </a:spcAft>
              <a:buFont typeface="Wingdings" panose="05000000000000000000" pitchFamily="2" charset="2"/>
              <a:buChar char="§"/>
            </a:pPr>
            <a:r>
              <a:rPr lang="en-US" sz="2200" dirty="0" smtClean="0"/>
              <a:t>IID with camera in 42 states</a:t>
            </a:r>
          </a:p>
          <a:p>
            <a:pPr marL="342900" lvl="3" indent="-342900">
              <a:spcAft>
                <a:spcPts val="1000"/>
              </a:spcAft>
              <a:buFont typeface="Wingdings" panose="05000000000000000000" pitchFamily="2" charset="2"/>
              <a:buChar char="§"/>
            </a:pPr>
            <a:r>
              <a:rPr lang="en-US" sz="2200" dirty="0" smtClean="0"/>
              <a:t>Due to the success of the camera, over half of those states </a:t>
            </a:r>
            <a:r>
              <a:rPr lang="en-US" sz="2200" dirty="0"/>
              <a:t>now require camera as standard </a:t>
            </a:r>
            <a:r>
              <a:rPr lang="en-US" sz="2200" dirty="0" smtClean="0"/>
              <a:t>equipment</a:t>
            </a:r>
          </a:p>
          <a:p>
            <a:pPr marL="342900" lvl="3" indent="-342900">
              <a:spcAft>
                <a:spcPts val="1000"/>
              </a:spcAft>
              <a:buFont typeface="Wingdings" panose="05000000000000000000" pitchFamily="2" charset="2"/>
              <a:buChar char="§"/>
            </a:pPr>
            <a:r>
              <a:rPr lang="en-US" sz="2200" dirty="0" smtClean="0"/>
              <a:t>Supporting a growing international market</a:t>
            </a:r>
            <a:endParaRPr lang="en-US" sz="2200" dirty="0"/>
          </a:p>
          <a:p>
            <a:pPr marL="342900" lvl="3" indent="-342900">
              <a:spcAft>
                <a:spcPts val="1000"/>
              </a:spcAft>
              <a:buFont typeface="Wingdings" panose="05000000000000000000" pitchFamily="2" charset="2"/>
              <a:buChar char="§"/>
            </a:pPr>
            <a:r>
              <a:rPr lang="en-US" sz="2200" dirty="0" smtClean="0"/>
              <a:t>10 million images from IID cameras are downloaded each month!!</a:t>
            </a:r>
          </a:p>
          <a:p>
            <a:pPr marL="342900" lvl="3" indent="-342900">
              <a:spcAft>
                <a:spcPts val="1000"/>
              </a:spcAft>
              <a:buFont typeface="Wingdings" panose="05000000000000000000" pitchFamily="2" charset="2"/>
              <a:buChar char="§"/>
            </a:pPr>
            <a:r>
              <a:rPr lang="en-US" sz="2200" dirty="0" smtClean="0"/>
              <a:t>Smart Start Inc. is ISO 9001 certified company. ISO 9000 family addresses various </a:t>
            </a:r>
            <a:r>
              <a:rPr lang="en-US" sz="2200" dirty="0"/>
              <a:t>aspects of quality management and contains some of ISO’s best known </a:t>
            </a:r>
            <a:r>
              <a:rPr lang="en-US" sz="2200" dirty="0" smtClean="0"/>
              <a:t>standards</a:t>
            </a:r>
          </a:p>
          <a:p>
            <a:pPr marL="342900" lvl="3" indent="-342900">
              <a:spcAft>
                <a:spcPts val="1000"/>
              </a:spcAft>
              <a:buFont typeface="Wingdings" panose="05000000000000000000" pitchFamily="2" charset="2"/>
              <a:buChar char="§"/>
            </a:pPr>
            <a:r>
              <a:rPr lang="en-US" sz="2200" dirty="0" smtClean="0"/>
              <a:t>SSI products are 100% tested by our factoring partner prior to shipment and vehicle installation. Our Inbound Quality Assurance (QA) process ensures continued product quality</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1" y="5587154"/>
            <a:ext cx="1905000" cy="914500"/>
          </a:xfrm>
          <a:prstGeom prst="rect">
            <a:avLst/>
          </a:prstGeom>
        </p:spPr>
      </p:pic>
    </p:spTree>
    <p:extLst>
      <p:ext uri="{BB962C8B-B14F-4D97-AF65-F5344CB8AC3E}">
        <p14:creationId xmlns:p14="http://schemas.microsoft.com/office/powerpoint/2010/main" val="168188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1000"/>
                                        <p:tgtEl>
                                          <p:spTgt spid="7">
                                            <p:txEl>
                                              <p:pRg st="2" end="2"/>
                                            </p:txEl>
                                          </p:spTgt>
                                        </p:tgtEl>
                                      </p:cBhvr>
                                    </p:animEffect>
                                    <p:anim calcmode="lin" valueType="num">
                                      <p:cBhvr>
                                        <p:cTn id="1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1000"/>
                                        <p:tgtEl>
                                          <p:spTgt spid="7">
                                            <p:txEl>
                                              <p:pRg st="3" end="3"/>
                                            </p:txEl>
                                          </p:spTgt>
                                        </p:tgtEl>
                                      </p:cBhvr>
                                    </p:animEffect>
                                    <p:anim calcmode="lin" valueType="num">
                                      <p:cBhvr>
                                        <p:cTn id="23"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1000"/>
                                        <p:tgtEl>
                                          <p:spTgt spid="7">
                                            <p:txEl>
                                              <p:pRg st="4" end="4"/>
                                            </p:txEl>
                                          </p:spTgt>
                                        </p:tgtEl>
                                      </p:cBhvr>
                                    </p:animEffect>
                                    <p:anim calcmode="lin" valueType="num">
                                      <p:cBhvr>
                                        <p:cTn id="28"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1000"/>
                                        <p:tgtEl>
                                          <p:spTgt spid="7">
                                            <p:txEl>
                                              <p:pRg st="5" end="5"/>
                                            </p:txEl>
                                          </p:spTgt>
                                        </p:tgtEl>
                                      </p:cBhvr>
                                    </p:animEffect>
                                    <p:anim calcmode="lin" valueType="num">
                                      <p:cBhvr>
                                        <p:cTn id="3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4844"/>
          <a:stretch/>
        </p:blipFill>
        <p:spPr bwMode="auto">
          <a:xfrm>
            <a:off x="4117" y="-15240"/>
            <a:ext cx="915481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381125" y="152400"/>
            <a:ext cx="6400800" cy="707886"/>
          </a:xfrm>
          <a:prstGeom prst="rect">
            <a:avLst/>
          </a:prstGeom>
          <a:noFill/>
        </p:spPr>
        <p:txBody>
          <a:bodyPr wrap="square" rtlCol="0">
            <a:spAutoFit/>
          </a:bodyPr>
          <a:lstStyle/>
          <a:p>
            <a:pPr algn="ctr"/>
            <a:r>
              <a:rPr lang="en-US" sz="4000" b="1" dirty="0" smtClean="0"/>
              <a:t>How Does It Work? </a:t>
            </a:r>
            <a:endParaRPr lang="en-US" sz="4000" b="1" dirty="0"/>
          </a:p>
        </p:txBody>
      </p:sp>
      <p:sp>
        <p:nvSpPr>
          <p:cNvPr id="7" name="TextBox 6"/>
          <p:cNvSpPr txBox="1"/>
          <p:nvPr/>
        </p:nvSpPr>
        <p:spPr>
          <a:xfrm>
            <a:off x="533400" y="1029173"/>
            <a:ext cx="8153400" cy="2123658"/>
          </a:xfrm>
          <a:prstGeom prst="rect">
            <a:avLst/>
          </a:prstGeom>
          <a:noFill/>
        </p:spPr>
        <p:txBody>
          <a:bodyPr wrap="square" rtlCol="0">
            <a:spAutoFit/>
          </a:bodyPr>
          <a:lstStyle/>
          <a:p>
            <a:endParaRPr lang="en-US" sz="2200" dirty="0" smtClean="0"/>
          </a:p>
          <a:p>
            <a:r>
              <a:rPr lang="en-US" sz="2200" dirty="0" smtClean="0"/>
              <a:t>The </a:t>
            </a:r>
            <a:r>
              <a:rPr lang="en-US" sz="2200" dirty="0"/>
              <a:t>camera </a:t>
            </a:r>
            <a:r>
              <a:rPr lang="en-US" sz="2200" dirty="0" smtClean="0"/>
              <a:t>captures images </a:t>
            </a:r>
            <a:r>
              <a:rPr lang="en-US" sz="2200" dirty="0"/>
              <a:t>based upon </a:t>
            </a:r>
            <a:r>
              <a:rPr lang="en-US" sz="2200" dirty="0" smtClean="0"/>
              <a:t>commands sent by the </a:t>
            </a:r>
            <a:r>
              <a:rPr lang="en-US" sz="2200" dirty="0"/>
              <a:t>IID unit</a:t>
            </a:r>
            <a:r>
              <a:rPr lang="en-US" sz="2200" dirty="0" smtClean="0"/>
              <a:t>. The commands are sent to the camera based upon ‘trigger’ events. These ‘trigger’ events, are </a:t>
            </a:r>
            <a:r>
              <a:rPr lang="en-US" sz="2200" dirty="0"/>
              <a:t>configurable </a:t>
            </a:r>
            <a:r>
              <a:rPr lang="en-US" sz="2200" dirty="0" smtClean="0"/>
              <a:t>and primarily </a:t>
            </a:r>
            <a:r>
              <a:rPr lang="en-US" sz="2200" dirty="0"/>
              <a:t>based upon local and state specific ignition interlock </a:t>
            </a:r>
            <a:r>
              <a:rPr lang="en-US" sz="2200" dirty="0" smtClean="0"/>
              <a:t>rules, regulations </a:t>
            </a:r>
            <a:r>
              <a:rPr lang="en-US" sz="2200" dirty="0"/>
              <a:t>and/or program </a:t>
            </a:r>
            <a:r>
              <a:rPr lang="en-US" sz="2200" dirty="0" smtClean="0"/>
              <a:t>requirements. </a:t>
            </a:r>
            <a:endParaRPr lang="en-US" sz="2000" dirty="0" smtClean="0"/>
          </a:p>
        </p:txBody>
      </p:sp>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779" y="4465001"/>
            <a:ext cx="7298430" cy="1111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descr="C:\Users\angela.young\Pictures\Products\smartstart0613-003CAM-G4-Pic-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7359" y="2296610"/>
            <a:ext cx="2571573" cy="285593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401" y="5587154"/>
            <a:ext cx="1905000" cy="914500"/>
          </a:xfrm>
          <a:prstGeom prst="rect">
            <a:avLst/>
          </a:prstGeom>
        </p:spPr>
      </p:pic>
    </p:spTree>
    <p:extLst>
      <p:ext uri="{BB962C8B-B14F-4D97-AF65-F5344CB8AC3E}">
        <p14:creationId xmlns:p14="http://schemas.microsoft.com/office/powerpoint/2010/main" val="41333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4844"/>
          <a:stretch/>
        </p:blipFill>
        <p:spPr bwMode="auto">
          <a:xfrm>
            <a:off x="-10815" y="-15240"/>
            <a:ext cx="915481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81000" y="1441938"/>
            <a:ext cx="6629400" cy="646331"/>
          </a:xfrm>
          <a:prstGeom prst="rect">
            <a:avLst/>
          </a:prstGeom>
          <a:noFill/>
        </p:spPr>
        <p:txBody>
          <a:bodyPr wrap="square" rtlCol="0">
            <a:spAutoFit/>
          </a:bodyPr>
          <a:lstStyle/>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p:txBody>
      </p:sp>
      <p:sp>
        <p:nvSpPr>
          <p:cNvPr id="3" name="TextBox 2"/>
          <p:cNvSpPr txBox="1"/>
          <p:nvPr/>
        </p:nvSpPr>
        <p:spPr>
          <a:xfrm>
            <a:off x="1360610" y="2903982"/>
            <a:ext cx="6248400"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smtClean="0"/>
          </a:p>
        </p:txBody>
      </p:sp>
      <p:sp>
        <p:nvSpPr>
          <p:cNvPr id="6" name="TextBox 5"/>
          <p:cNvSpPr txBox="1"/>
          <p:nvPr/>
        </p:nvSpPr>
        <p:spPr>
          <a:xfrm>
            <a:off x="1370515" y="12255"/>
            <a:ext cx="6400800" cy="707886"/>
          </a:xfrm>
          <a:prstGeom prst="rect">
            <a:avLst/>
          </a:prstGeom>
          <a:noFill/>
        </p:spPr>
        <p:txBody>
          <a:bodyPr wrap="square" rtlCol="0">
            <a:spAutoFit/>
          </a:bodyPr>
          <a:lstStyle/>
          <a:p>
            <a:pPr algn="ctr"/>
            <a:r>
              <a:rPr lang="en-US" sz="4000" b="1" dirty="0" smtClean="0"/>
              <a:t>Installation and Service</a:t>
            </a:r>
            <a:endParaRPr lang="en-US" sz="4000" b="1" dirty="0"/>
          </a:p>
        </p:txBody>
      </p:sp>
      <p:sp>
        <p:nvSpPr>
          <p:cNvPr id="7" name="TextBox 6"/>
          <p:cNvSpPr txBox="1"/>
          <p:nvPr/>
        </p:nvSpPr>
        <p:spPr>
          <a:xfrm>
            <a:off x="504825" y="720141"/>
            <a:ext cx="8153400" cy="4862870"/>
          </a:xfrm>
          <a:prstGeom prst="rect">
            <a:avLst/>
          </a:prstGeom>
          <a:noFill/>
        </p:spPr>
        <p:txBody>
          <a:bodyPr wrap="square" rtlCol="0">
            <a:spAutoFit/>
          </a:bodyPr>
          <a:lstStyle/>
          <a:p>
            <a:pPr marL="342900" lvl="3" indent="-342900">
              <a:spcAft>
                <a:spcPts val="1200"/>
              </a:spcAft>
              <a:buFont typeface="Wingdings" panose="05000000000000000000" pitchFamily="2" charset="2"/>
              <a:buChar char="§"/>
            </a:pPr>
            <a:r>
              <a:rPr lang="en-US" sz="2000" dirty="0"/>
              <a:t>The camera is affixed to the vehicle’s windshield using SSI approved double sided 3M adhesive usually above the registration sticker a few inches from the A-pillar.  The design of the camera allows for the technician to adjust the angle of the camera while the camera is attached to the windshield. To ensure the camera is properly aligned, </a:t>
            </a:r>
            <a:r>
              <a:rPr lang="en-US" sz="2000" dirty="0" smtClean="0"/>
              <a:t>the technician will capture an alignment image. A client reference image is also captured during the service.</a:t>
            </a:r>
          </a:p>
          <a:p>
            <a:pPr marL="342900" lvl="3" indent="-342900">
              <a:spcAft>
                <a:spcPts val="1200"/>
              </a:spcAft>
              <a:buFont typeface="Wingdings" panose="05000000000000000000" pitchFamily="2" charset="2"/>
              <a:buChar char="§"/>
            </a:pPr>
            <a:r>
              <a:rPr lang="en-US" sz="2000" dirty="0"/>
              <a:t>When the client comes in for their regular calibration service, typically once every 30 days, the technician will service the IID via the IR dongle, downloading the data for </a:t>
            </a:r>
            <a:r>
              <a:rPr lang="en-US" sz="2000" dirty="0" smtClean="0"/>
              <a:t>the service period. Images are retrieved via the </a:t>
            </a:r>
            <a:r>
              <a:rPr lang="en-US" sz="2000" dirty="0"/>
              <a:t>SSI USB cable to the USB port on the camera. The other end of the cable is attached to a communication port on the computer. When the download completes, all of the images for the service period will be removed from the camera, uploaded to a Smart Start secure server and subsequently </a:t>
            </a:r>
            <a:r>
              <a:rPr lang="en-US" sz="2000" dirty="0" smtClean="0"/>
              <a:t>made available on SmartWeb</a:t>
            </a:r>
            <a:r>
              <a:rPr lang="en-US" sz="2000" dirty="0"/>
              <a:t>. </a:t>
            </a:r>
            <a:endParaRPr lang="en-US" sz="2000" dirty="0" smtClean="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1" y="5587154"/>
            <a:ext cx="1905000" cy="914500"/>
          </a:xfrm>
          <a:prstGeom prst="rect">
            <a:avLst/>
          </a:prstGeom>
        </p:spPr>
      </p:pic>
    </p:spTree>
    <p:extLst>
      <p:ext uri="{BB962C8B-B14F-4D97-AF65-F5344CB8AC3E}">
        <p14:creationId xmlns:p14="http://schemas.microsoft.com/office/powerpoint/2010/main" val="419750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6" name="TextBox 5"/>
          <p:cNvSpPr txBox="1"/>
          <p:nvPr/>
        </p:nvSpPr>
        <p:spPr>
          <a:xfrm>
            <a:off x="9526" y="23957"/>
            <a:ext cx="9134474" cy="584775"/>
          </a:xfrm>
          <a:prstGeom prst="rect">
            <a:avLst/>
          </a:prstGeom>
          <a:noFill/>
        </p:spPr>
        <p:txBody>
          <a:bodyPr wrap="square" rtlCol="0">
            <a:spAutoFit/>
          </a:bodyPr>
          <a:lstStyle/>
          <a:p>
            <a:pPr algn="ctr"/>
            <a:r>
              <a:rPr lang="en-US" sz="3200" b="1" dirty="0" smtClean="0"/>
              <a:t>The New NHTSA Standards</a:t>
            </a:r>
            <a:endParaRPr lang="en-US" sz="3200" b="1" dirty="0"/>
          </a:p>
        </p:txBody>
      </p:sp>
      <p:sp>
        <p:nvSpPr>
          <p:cNvPr id="2" name="TextBox 1"/>
          <p:cNvSpPr txBox="1"/>
          <p:nvPr/>
        </p:nvSpPr>
        <p:spPr>
          <a:xfrm>
            <a:off x="533400" y="608732"/>
            <a:ext cx="7924800" cy="4724370"/>
          </a:xfrm>
          <a:prstGeom prst="rect">
            <a:avLst/>
          </a:prstGeom>
          <a:noFill/>
        </p:spPr>
        <p:txBody>
          <a:bodyPr wrap="square" rtlCol="0">
            <a:spAutoFit/>
          </a:bodyPr>
          <a:lstStyle/>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3200" dirty="0" smtClean="0"/>
              <a:t>On May 8, 2013 NHTSA published a new standard:</a:t>
            </a:r>
          </a:p>
          <a:p>
            <a:pPr marL="800100" lvl="1" indent="-342900" algn="ctr">
              <a:spcAft>
                <a:spcPts val="600"/>
              </a:spcAft>
              <a:buFont typeface="Wingdings" panose="05000000000000000000" pitchFamily="2" charset="2"/>
              <a:buChar char="Ø"/>
            </a:pPr>
            <a:r>
              <a:rPr lang="en-US" sz="3200" b="1" dirty="0" smtClean="0"/>
              <a:t>Model Specifications for the Breath Alcohol Ignition Interlock Devices</a:t>
            </a:r>
          </a:p>
          <a:p>
            <a:pPr marL="285750" indent="-285750">
              <a:buFont typeface="Arial" panose="020B0604020202020204" pitchFamily="34" charset="0"/>
              <a:buChar char="•"/>
            </a:pPr>
            <a:r>
              <a:rPr lang="en-US" sz="3200" dirty="0" smtClean="0"/>
              <a:t>The new specification became effective May 8, 2014</a:t>
            </a:r>
          </a:p>
          <a:p>
            <a:pPr marL="285750" indent="-285750">
              <a:buFont typeface="Arial" panose="020B0604020202020204" pitchFamily="34" charset="0"/>
              <a:buChar char="•"/>
            </a:pPr>
            <a:r>
              <a:rPr lang="en-US" sz="3200" dirty="0" smtClean="0"/>
              <a:t>This is an updated standard from the last publication in 1992</a:t>
            </a:r>
          </a:p>
        </p:txBody>
      </p:sp>
    </p:spTree>
    <p:extLst>
      <p:ext uri="{BB962C8B-B14F-4D97-AF65-F5344CB8AC3E}">
        <p14:creationId xmlns:p14="http://schemas.microsoft.com/office/powerpoint/2010/main" val="19386891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6" name="TextBox 5"/>
          <p:cNvSpPr txBox="1"/>
          <p:nvPr/>
        </p:nvSpPr>
        <p:spPr>
          <a:xfrm>
            <a:off x="9526" y="23957"/>
            <a:ext cx="9134474" cy="584775"/>
          </a:xfrm>
          <a:prstGeom prst="rect">
            <a:avLst/>
          </a:prstGeom>
          <a:noFill/>
        </p:spPr>
        <p:txBody>
          <a:bodyPr wrap="square" rtlCol="0">
            <a:spAutoFit/>
          </a:bodyPr>
          <a:lstStyle/>
          <a:p>
            <a:pPr algn="ctr"/>
            <a:r>
              <a:rPr lang="en-US" sz="3200" b="1" dirty="0" smtClean="0"/>
              <a:t>NHTSA 2013 Standards</a:t>
            </a:r>
            <a:endParaRPr lang="en-US" sz="3200" b="1" dirty="0"/>
          </a:p>
        </p:txBody>
      </p:sp>
      <p:sp>
        <p:nvSpPr>
          <p:cNvPr id="2" name="TextBox 1"/>
          <p:cNvSpPr txBox="1"/>
          <p:nvPr/>
        </p:nvSpPr>
        <p:spPr>
          <a:xfrm>
            <a:off x="457200" y="990600"/>
            <a:ext cx="8142550" cy="4247317"/>
          </a:xfrm>
          <a:prstGeom prst="rect">
            <a:avLst/>
          </a:prstGeom>
          <a:noFill/>
        </p:spPr>
        <p:txBody>
          <a:bodyPr wrap="none" rtlCol="0">
            <a:spAutoFit/>
          </a:bodyPr>
          <a:lstStyle/>
          <a:p>
            <a:pPr marL="285750" indent="-285750">
              <a:buFont typeface="Arial" panose="020B0604020202020204" pitchFamily="34" charset="0"/>
              <a:buChar char="•"/>
            </a:pPr>
            <a:r>
              <a:rPr lang="en-US" u="sng" dirty="0" smtClean="0"/>
              <a:t>The most </a:t>
            </a:r>
            <a:r>
              <a:rPr lang="en-US" b="1" u="sng" dirty="0" smtClean="0"/>
              <a:t>significant</a:t>
            </a:r>
            <a:r>
              <a:rPr lang="en-US" u="sng" dirty="0" smtClean="0"/>
              <a:t> changes to 2013 NHTSA</a:t>
            </a:r>
          </a:p>
          <a:p>
            <a:pPr marL="742950" lvl="1" indent="-285750">
              <a:buFont typeface="Arial" panose="020B0604020202020204" pitchFamily="34" charset="0"/>
              <a:buChar char="•"/>
            </a:pPr>
            <a:r>
              <a:rPr lang="en-US" dirty="0" smtClean="0"/>
              <a:t>Warm-up time</a:t>
            </a:r>
          </a:p>
          <a:p>
            <a:pPr marL="1200150" lvl="2" indent="-285750">
              <a:buFont typeface="Arial" panose="020B0604020202020204" pitchFamily="34" charset="0"/>
              <a:buChar char="•"/>
            </a:pPr>
            <a:r>
              <a:rPr lang="en-US" dirty="0" smtClean="0"/>
              <a:t>BAIID must be ready in 3 minutes at -40 C with input power</a:t>
            </a:r>
          </a:p>
          <a:p>
            <a:pPr marL="1200150" lvl="2" indent="-285750">
              <a:buFont typeface="Arial" panose="020B0604020202020204" pitchFamily="34" charset="0"/>
              <a:buChar char="•"/>
            </a:pPr>
            <a:r>
              <a:rPr lang="en-US" dirty="0" smtClean="0"/>
              <a:t>BAIID must be ready to retest in 3 minutes after being turned on</a:t>
            </a:r>
          </a:p>
          <a:p>
            <a:pPr marL="742950" lvl="1" indent="-285750">
              <a:buFont typeface="Arial" panose="020B0604020202020204" pitchFamily="34" charset="0"/>
              <a:buChar char="•"/>
            </a:pPr>
            <a:r>
              <a:rPr lang="en-US" dirty="0" smtClean="0"/>
              <a:t>RFI/EMI</a:t>
            </a:r>
          </a:p>
          <a:p>
            <a:pPr marL="1200150" lvl="2" indent="-285750">
              <a:buFont typeface="Arial" panose="020B0604020202020204" pitchFamily="34" charset="0"/>
              <a:buChar char="•"/>
            </a:pPr>
            <a:r>
              <a:rPr lang="en-US" dirty="0" smtClean="0"/>
              <a:t>SAE Surface Vehicle standard was adopted by NHTSA</a:t>
            </a:r>
          </a:p>
          <a:p>
            <a:pPr marL="1200150" lvl="2" indent="-285750">
              <a:buFont typeface="Arial" panose="020B0604020202020204" pitchFamily="34" charset="0"/>
              <a:buChar char="•"/>
            </a:pPr>
            <a:r>
              <a:rPr lang="en-US" dirty="0" smtClean="0"/>
              <a:t>This is used to test BAIID electromagnetic immunity and compatibility</a:t>
            </a:r>
          </a:p>
          <a:p>
            <a:pPr marL="1200150" lvl="2" indent="-285750">
              <a:buFont typeface="Arial" panose="020B0604020202020204" pitchFamily="34" charset="0"/>
              <a:buChar char="•"/>
            </a:pPr>
            <a:r>
              <a:rPr lang="en-US" dirty="0" smtClean="0"/>
              <a:t>Reduces electromagnetic emissions from the BAIID</a:t>
            </a:r>
          </a:p>
          <a:p>
            <a:pPr marL="1200150" lvl="2" indent="-285750">
              <a:buFont typeface="Arial" panose="020B0604020202020204" pitchFamily="34" charset="0"/>
              <a:buChar char="•"/>
            </a:pPr>
            <a:r>
              <a:rPr lang="en-US" dirty="0" smtClean="0"/>
              <a:t>Enhances cell phone and CB usage, including “hot spots”</a:t>
            </a:r>
          </a:p>
          <a:p>
            <a:pPr marL="742950" lvl="1" indent="-285750">
              <a:buFont typeface="Arial" panose="020B0604020202020204" pitchFamily="34" charset="0"/>
              <a:buChar char="•"/>
            </a:pPr>
            <a:r>
              <a:rPr lang="en-US" dirty="0" smtClean="0"/>
              <a:t>Emergency Override test was eliminated</a:t>
            </a:r>
          </a:p>
          <a:p>
            <a:pPr marL="1200150" lvl="2" indent="-285750">
              <a:buFont typeface="Arial" panose="020B0604020202020204" pitchFamily="34" charset="0"/>
              <a:buChar char="•"/>
            </a:pPr>
            <a:endParaRPr lang="en-US" dirty="0"/>
          </a:p>
          <a:p>
            <a:pPr marL="285750" indent="-285750">
              <a:buFont typeface="Arial" panose="020B0604020202020204" pitchFamily="34" charset="0"/>
              <a:buChar char="•"/>
            </a:pPr>
            <a:r>
              <a:rPr lang="en-US" u="sng" dirty="0" smtClean="0"/>
              <a:t>SSI Timeline to 2013 NHTSA Certification</a:t>
            </a:r>
          </a:p>
          <a:p>
            <a:pPr marL="742950" lvl="1" indent="-285750">
              <a:buFont typeface="Arial" panose="020B0604020202020204" pitchFamily="34" charset="0"/>
              <a:buChar char="•"/>
            </a:pPr>
            <a:r>
              <a:rPr lang="en-US" dirty="0" smtClean="0"/>
              <a:t>The SSI 20/30 completed testing at Element and PTI May 5, 2014</a:t>
            </a:r>
          </a:p>
          <a:p>
            <a:pPr marL="742950" lvl="1" indent="-285750">
              <a:buFont typeface="Arial" panose="020B0604020202020204" pitchFamily="34" charset="0"/>
              <a:buChar char="•"/>
            </a:pPr>
            <a:r>
              <a:rPr lang="en-US" dirty="0" smtClean="0"/>
              <a:t>The SSI 20/20 completed testing at PTI May 1, 2014 and Element July 7, 2014</a:t>
            </a: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18082293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6" name="TextBox 5"/>
          <p:cNvSpPr txBox="1"/>
          <p:nvPr/>
        </p:nvSpPr>
        <p:spPr>
          <a:xfrm>
            <a:off x="9526" y="23957"/>
            <a:ext cx="9134474" cy="584775"/>
          </a:xfrm>
          <a:prstGeom prst="rect">
            <a:avLst/>
          </a:prstGeom>
          <a:noFill/>
        </p:spPr>
        <p:txBody>
          <a:bodyPr wrap="square" rtlCol="0">
            <a:spAutoFit/>
          </a:bodyPr>
          <a:lstStyle/>
          <a:p>
            <a:pPr algn="ctr"/>
            <a:endParaRPr lang="en-US" sz="3200" dirty="0"/>
          </a:p>
        </p:txBody>
      </p:sp>
      <p:sp>
        <p:nvSpPr>
          <p:cNvPr id="7" name="Rectangle 6"/>
          <p:cNvSpPr/>
          <p:nvPr/>
        </p:nvSpPr>
        <p:spPr>
          <a:xfrm>
            <a:off x="3200400" y="1219200"/>
            <a:ext cx="1828800" cy="243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019800" y="1214582"/>
            <a:ext cx="1828800" cy="243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33400" y="3810000"/>
            <a:ext cx="2514600" cy="369332"/>
          </a:xfrm>
          <a:prstGeom prst="rect">
            <a:avLst/>
          </a:prstGeom>
          <a:noFill/>
        </p:spPr>
        <p:txBody>
          <a:bodyPr wrap="square" rtlCol="0">
            <a:spAutoFit/>
          </a:bodyPr>
          <a:lstStyle/>
          <a:p>
            <a:r>
              <a:rPr lang="en-US" dirty="0" smtClean="0"/>
              <a:t>2030 – No Changes</a:t>
            </a:r>
            <a:endParaRPr lang="en-US" dirty="0"/>
          </a:p>
        </p:txBody>
      </p:sp>
      <p:sp>
        <p:nvSpPr>
          <p:cNvPr id="9" name="TextBox 8"/>
          <p:cNvSpPr txBox="1"/>
          <p:nvPr/>
        </p:nvSpPr>
        <p:spPr>
          <a:xfrm>
            <a:off x="3200400" y="3810000"/>
            <a:ext cx="2514600" cy="369332"/>
          </a:xfrm>
          <a:prstGeom prst="rect">
            <a:avLst/>
          </a:prstGeom>
          <a:noFill/>
        </p:spPr>
        <p:txBody>
          <a:bodyPr wrap="square" rtlCol="0">
            <a:spAutoFit/>
          </a:bodyPr>
          <a:lstStyle/>
          <a:p>
            <a:r>
              <a:rPr lang="en-US" dirty="0" smtClean="0"/>
              <a:t>2020 – with Heater</a:t>
            </a:r>
            <a:endParaRPr lang="en-US" dirty="0"/>
          </a:p>
        </p:txBody>
      </p:sp>
      <p:sp>
        <p:nvSpPr>
          <p:cNvPr id="10" name="TextBox 9"/>
          <p:cNvSpPr txBox="1"/>
          <p:nvPr/>
        </p:nvSpPr>
        <p:spPr>
          <a:xfrm>
            <a:off x="5966206" y="3810000"/>
            <a:ext cx="2796794" cy="369332"/>
          </a:xfrm>
          <a:prstGeom prst="rect">
            <a:avLst/>
          </a:prstGeom>
          <a:noFill/>
        </p:spPr>
        <p:txBody>
          <a:bodyPr wrap="square" rtlCol="0">
            <a:spAutoFit/>
          </a:bodyPr>
          <a:lstStyle/>
          <a:p>
            <a:r>
              <a:rPr lang="en-US" dirty="0" smtClean="0"/>
              <a:t>Relay2 -  with RFI Module</a:t>
            </a:r>
            <a:endParaRPr lang="en-US" dirty="0"/>
          </a:p>
        </p:txBody>
      </p:sp>
      <p:sp>
        <p:nvSpPr>
          <p:cNvPr id="11" name="TextBox 10"/>
          <p:cNvSpPr txBox="1"/>
          <p:nvPr/>
        </p:nvSpPr>
        <p:spPr>
          <a:xfrm>
            <a:off x="9526" y="316344"/>
            <a:ext cx="9124947" cy="400110"/>
          </a:xfrm>
          <a:prstGeom prst="rect">
            <a:avLst/>
          </a:prstGeom>
          <a:noFill/>
        </p:spPr>
        <p:txBody>
          <a:bodyPr wrap="square" rtlCol="0">
            <a:spAutoFit/>
          </a:bodyPr>
          <a:lstStyle/>
          <a:p>
            <a:pPr algn="ctr"/>
            <a:r>
              <a:rPr lang="en-US" sz="2000" b="1" dirty="0" smtClean="0"/>
              <a:t>All product shipping out of Smart Start meets 2013 NHTSA standards certification</a:t>
            </a:r>
            <a:endParaRPr lang="en-US" sz="2000" b="1" dirty="0"/>
          </a:p>
        </p:txBody>
      </p:sp>
      <p:pic>
        <p:nvPicPr>
          <p:cNvPr id="1026" name="Picture 2" descr="C:\Users\juli.boone\Documents\5. ISTC\1. Pictures\2020-no_shadow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1045940"/>
            <a:ext cx="2061675" cy="2636044"/>
          </a:xfrm>
          <a:prstGeom prst="rect">
            <a:avLst/>
          </a:prstGeom>
          <a:noFill/>
          <a:ln w="15875">
            <a:solidFill>
              <a:schemeClr val="tx2"/>
            </a:solidFill>
          </a:ln>
          <a:extLst>
            <a:ext uri="{909E8E84-426E-40DD-AFC4-6F175D3DCCD1}">
              <a14:hiddenFill xmlns:a14="http://schemas.microsoft.com/office/drawing/2010/main">
                <a:solidFill>
                  <a:srgbClr val="FFFFFF"/>
                </a:solidFill>
              </a14:hiddenFill>
            </a:ext>
          </a:extLst>
        </p:spPr>
      </p:pic>
      <p:pic>
        <p:nvPicPr>
          <p:cNvPr id="1027" name="Picture 3" descr="C:\Users\juli.boone\Documents\5. ISTC\1. Pictures\smartstart0613-0042-KO-rgb Unit 20.30 New Keypad Pic 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9132" y="962629"/>
            <a:ext cx="1743697" cy="2766978"/>
          </a:xfrm>
          <a:prstGeom prst="rect">
            <a:avLst/>
          </a:prstGeom>
          <a:noFill/>
          <a:ln w="15875">
            <a:solidFill>
              <a:schemeClr val="tx2"/>
            </a:solidFill>
          </a:ln>
          <a:extLst>
            <a:ext uri="{909E8E84-426E-40DD-AFC4-6F175D3DCCD1}">
              <a14:hiddenFill xmlns:a14="http://schemas.microsoft.com/office/drawing/2010/main">
                <a:solidFill>
                  <a:srgbClr val="FFFFFF"/>
                </a:solidFill>
              </a14:hiddenFill>
            </a:ext>
          </a:extLst>
        </p:spPr>
      </p:pic>
      <p:pic>
        <p:nvPicPr>
          <p:cNvPr id="1029" name="Picture 5" descr="C:\Users\juli.boone\Documents\5. ISTC\1. Pictures\Left Top - cropped.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6206" y="1042412"/>
            <a:ext cx="2461602" cy="2639572"/>
          </a:xfrm>
          <a:prstGeom prst="rect">
            <a:avLst/>
          </a:prstGeom>
          <a:noFill/>
          <a:ln w="15875">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393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19051"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pic>
        <p:nvPicPr>
          <p:cNvPr id="6" name="Picture 5"/>
          <p:cNvPicPr/>
          <p:nvPr/>
        </p:nvPicPr>
        <p:blipFill>
          <a:blip r:embed="rId4"/>
          <a:stretch>
            <a:fillRect/>
          </a:stretch>
        </p:blipFill>
        <p:spPr>
          <a:xfrm>
            <a:off x="1447800" y="2261950"/>
            <a:ext cx="2273615" cy="2310654"/>
          </a:xfrm>
          <a:prstGeom prst="rect">
            <a:avLst/>
          </a:prstGeom>
        </p:spPr>
      </p:pic>
      <p:sp>
        <p:nvSpPr>
          <p:cNvPr id="2" name="TextBox 1"/>
          <p:cNvSpPr txBox="1"/>
          <p:nvPr/>
        </p:nvSpPr>
        <p:spPr>
          <a:xfrm>
            <a:off x="1219200" y="838200"/>
            <a:ext cx="6413935" cy="523220"/>
          </a:xfrm>
          <a:prstGeom prst="rect">
            <a:avLst/>
          </a:prstGeom>
          <a:noFill/>
        </p:spPr>
        <p:txBody>
          <a:bodyPr wrap="none" rtlCol="0">
            <a:spAutoFit/>
          </a:bodyPr>
          <a:lstStyle/>
          <a:p>
            <a:r>
              <a:rPr lang="en-US" sz="2800" b="1" dirty="0" smtClean="0">
                <a:latin typeface="Arial" panose="020B0604020202020204" pitchFamily="34" charset="0"/>
                <a:cs typeface="Arial" panose="020B0604020202020204" pitchFamily="34" charset="0"/>
              </a:rPr>
              <a:t>How an Ignition Interlock is Installed</a:t>
            </a:r>
            <a:endParaRPr lang="en-US" sz="2800" b="1" dirty="0">
              <a:latin typeface="Arial" panose="020B0604020202020204" pitchFamily="34" charset="0"/>
              <a:cs typeface="Arial" panose="020B0604020202020204" pitchFamily="34" charset="0"/>
            </a:endParaRPr>
          </a:p>
        </p:txBody>
      </p:sp>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0609" y="1676400"/>
            <a:ext cx="3037955"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12438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19051" y="-32823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943600"/>
            <a:ext cx="1162486" cy="558054"/>
          </a:xfrm>
          <a:prstGeom prst="rect">
            <a:avLst/>
          </a:prstGeom>
        </p:spPr>
      </p:pic>
      <p:sp>
        <p:nvSpPr>
          <p:cNvPr id="3" name="TextBox 2"/>
          <p:cNvSpPr txBox="1"/>
          <p:nvPr/>
        </p:nvSpPr>
        <p:spPr>
          <a:xfrm>
            <a:off x="762000" y="221669"/>
            <a:ext cx="6705600" cy="646331"/>
          </a:xfrm>
          <a:prstGeom prst="rect">
            <a:avLst/>
          </a:prstGeom>
          <a:noFill/>
        </p:spPr>
        <p:txBody>
          <a:bodyPr wrap="square" rtlCol="0">
            <a:spAutoFit/>
          </a:bodyPr>
          <a:lstStyle/>
          <a:p>
            <a:pPr algn="ctr"/>
            <a:r>
              <a:rPr lang="en-US" sz="3600" b="1" dirty="0" smtClean="0">
                <a:latin typeface="Arial" panose="020B0604020202020204" pitchFamily="34" charset="0"/>
                <a:cs typeface="Arial" panose="020B0604020202020204" pitchFamily="34" charset="0"/>
              </a:rPr>
              <a:t>What to Expect…</a:t>
            </a:r>
            <a:endParaRPr lang="en-US" sz="3600" b="1" dirty="0">
              <a:latin typeface="Arial" panose="020B0604020202020204" pitchFamily="34" charset="0"/>
              <a:cs typeface="Arial" panose="020B0604020202020204" pitchFamily="34" charset="0"/>
            </a:endParaRPr>
          </a:p>
        </p:txBody>
      </p:sp>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5342" y="990599"/>
            <a:ext cx="5662606" cy="5029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22332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399" y="5876059"/>
            <a:ext cx="1479951" cy="710454"/>
          </a:xfrm>
          <a:prstGeom prst="rect">
            <a:avLst/>
          </a:prstGeom>
        </p:spPr>
      </p:pic>
      <p:pic>
        <p:nvPicPr>
          <p:cNvPr id="6" name="Content Placeholder 3"/>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381000" y="400049"/>
            <a:ext cx="8191499" cy="6186463"/>
          </a:xfrm>
          <a:prstGeom prst="rect">
            <a:avLst/>
          </a:prstGeom>
          <a:noFill/>
          <a:ln>
            <a:noFill/>
          </a:ln>
          <a:extLst/>
        </p:spPr>
      </p:pic>
      <p:sp>
        <p:nvSpPr>
          <p:cNvPr id="2" name="TextBox 1"/>
          <p:cNvSpPr txBox="1"/>
          <p:nvPr/>
        </p:nvSpPr>
        <p:spPr>
          <a:xfrm>
            <a:off x="4953000" y="1143000"/>
            <a:ext cx="3144039" cy="954107"/>
          </a:xfrm>
          <a:prstGeom prst="rect">
            <a:avLst/>
          </a:prstGeom>
          <a:noFill/>
        </p:spPr>
        <p:txBody>
          <a:bodyPr wrap="square" rtlCol="0">
            <a:spAutoFit/>
          </a:bodyPr>
          <a:lstStyle/>
          <a:p>
            <a:r>
              <a:rPr lang="en-US" sz="2800" b="1" dirty="0" smtClean="0">
                <a:latin typeface="Arial" panose="020B0604020202020204" pitchFamily="34" charset="0"/>
                <a:cs typeface="Arial" panose="020B0604020202020204" pitchFamily="34" charset="0"/>
              </a:rPr>
              <a:t>The Installation Process</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69924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38100" y="9758"/>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644992"/>
            <a:ext cx="1784518" cy="856662"/>
          </a:xfrm>
          <a:prstGeom prst="rect">
            <a:avLst/>
          </a:prstGeom>
        </p:spPr>
      </p:pic>
      <p:sp>
        <p:nvSpPr>
          <p:cNvPr id="2" name="Rectangle 1"/>
          <p:cNvSpPr/>
          <p:nvPr/>
        </p:nvSpPr>
        <p:spPr>
          <a:xfrm>
            <a:off x="1066799" y="1447800"/>
            <a:ext cx="5791200" cy="2862322"/>
          </a:xfrm>
          <a:prstGeom prst="rect">
            <a:avLst/>
          </a:prstGeom>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Monthly the </a:t>
            </a:r>
            <a:r>
              <a:rPr lang="en-US" sz="2000" dirty="0" smtClean="0">
                <a:latin typeface="Arial" panose="020B0604020202020204" pitchFamily="34" charset="0"/>
                <a:cs typeface="Arial" panose="020B0604020202020204" pitchFamily="34" charset="0"/>
              </a:rPr>
              <a:t>client visits </a:t>
            </a:r>
            <a:r>
              <a:rPr lang="en-US" sz="2000" dirty="0">
                <a:latin typeface="Arial" panose="020B0604020202020204" pitchFamily="34" charset="0"/>
                <a:cs typeface="Arial" panose="020B0604020202020204" pitchFamily="34" charset="0"/>
              </a:rPr>
              <a:t>a Smart Start </a:t>
            </a:r>
            <a:r>
              <a:rPr lang="en-US" sz="2000" dirty="0" smtClean="0">
                <a:latin typeface="Arial" panose="020B0604020202020204" pitchFamily="34" charset="0"/>
                <a:cs typeface="Arial" panose="020B0604020202020204" pitchFamily="34" charset="0"/>
              </a:rPr>
              <a:t>facility to have their unit serviced</a:t>
            </a:r>
          </a:p>
          <a:p>
            <a:pPr marL="285750" indent="-285750">
              <a:buFont typeface="Arial" panose="020B0604020202020204" pitchFamily="34" charset="0"/>
              <a:buChar char="•"/>
            </a:pPr>
            <a:r>
              <a:rPr lang="en-US" sz="2000" dirty="0" smtClean="0">
                <a:latin typeface="Arial" panose="020B0604020202020204" pitchFamily="34" charset="0"/>
                <a:cs typeface="Arial" panose="020B0604020202020204" pitchFamily="34" charset="0"/>
              </a:rPr>
              <a:t>Service </a:t>
            </a:r>
            <a:r>
              <a:rPr lang="en-US" sz="2000" dirty="0">
                <a:latin typeface="Arial" panose="020B0604020202020204" pitchFamily="34" charset="0"/>
                <a:cs typeface="Arial" panose="020B0604020202020204" pitchFamily="34" charset="0"/>
              </a:rPr>
              <a:t>on average </a:t>
            </a:r>
            <a:r>
              <a:rPr lang="en-US" sz="2000" dirty="0" smtClean="0">
                <a:latin typeface="Arial" panose="020B0604020202020204" pitchFamily="34" charset="0"/>
                <a:cs typeface="Arial" panose="020B0604020202020204" pitchFamily="34" charset="0"/>
              </a:rPr>
              <a:t>takes </a:t>
            </a:r>
            <a:r>
              <a:rPr lang="en-US" sz="2000" dirty="0">
                <a:latin typeface="Arial" panose="020B0604020202020204" pitchFamily="34" charset="0"/>
                <a:cs typeface="Arial" panose="020B0604020202020204" pitchFamily="34" charset="0"/>
              </a:rPr>
              <a:t>about 10 </a:t>
            </a:r>
            <a:r>
              <a:rPr lang="en-US" sz="2000" dirty="0" smtClean="0">
                <a:latin typeface="Arial" panose="020B0604020202020204" pitchFamily="34" charset="0"/>
                <a:cs typeface="Arial" panose="020B0604020202020204" pitchFamily="34" charset="0"/>
              </a:rPr>
              <a:t>minutes </a:t>
            </a:r>
          </a:p>
          <a:p>
            <a:pPr marL="285750" indent="-285750">
              <a:buFont typeface="Arial" panose="020B0604020202020204" pitchFamily="34" charset="0"/>
              <a:buChar char="•"/>
            </a:pPr>
            <a:r>
              <a:rPr lang="en-US" sz="2000" dirty="0" smtClean="0">
                <a:latin typeface="Arial" panose="020B0604020202020204" pitchFamily="34" charset="0"/>
                <a:cs typeface="Arial" panose="020B0604020202020204" pitchFamily="34" charset="0"/>
              </a:rPr>
              <a:t>Service </a:t>
            </a:r>
            <a:r>
              <a:rPr lang="en-US" sz="2000" dirty="0">
                <a:latin typeface="Arial" panose="020B0604020202020204" pitchFamily="34" charset="0"/>
                <a:cs typeface="Arial" panose="020B0604020202020204" pitchFamily="34" charset="0"/>
              </a:rPr>
              <a:t>includes download of the device data, calibration of the IID and payment of </a:t>
            </a:r>
            <a:r>
              <a:rPr lang="en-US" sz="2000" dirty="0" smtClean="0">
                <a:latin typeface="Arial" panose="020B0604020202020204" pitchFamily="34" charset="0"/>
                <a:cs typeface="Arial" panose="020B0604020202020204" pitchFamily="34" charset="0"/>
              </a:rPr>
              <a:t>lease</a:t>
            </a: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smtClean="0">
                <a:latin typeface="Arial" panose="020B0604020202020204" pitchFamily="34" charset="0"/>
                <a:cs typeface="Arial" panose="020B0604020202020204" pitchFamily="34" charset="0"/>
              </a:rPr>
              <a:t>Data </a:t>
            </a:r>
            <a:r>
              <a:rPr lang="en-US" sz="2000" dirty="0">
                <a:latin typeface="Arial" panose="020B0604020202020204" pitchFamily="34" charset="0"/>
                <a:cs typeface="Arial" panose="020B0604020202020204" pitchFamily="34" charset="0"/>
              </a:rPr>
              <a:t>recorded by the </a:t>
            </a:r>
            <a:r>
              <a:rPr lang="en-US" sz="2000" dirty="0" smtClean="0">
                <a:latin typeface="Arial" panose="020B0604020202020204" pitchFamily="34" charset="0"/>
                <a:cs typeface="Arial" panose="020B0604020202020204" pitchFamily="34" charset="0"/>
              </a:rPr>
              <a:t>IID goes </a:t>
            </a:r>
            <a:r>
              <a:rPr lang="en-US" sz="2000" dirty="0">
                <a:latin typeface="Arial" panose="020B0604020202020204" pitchFamily="34" charset="0"/>
                <a:cs typeface="Arial" panose="020B0604020202020204" pitchFamily="34" charset="0"/>
              </a:rPr>
              <a:t>through processing and </a:t>
            </a:r>
            <a:r>
              <a:rPr lang="en-US" sz="2000" dirty="0" smtClean="0">
                <a:latin typeface="Arial" panose="020B0604020202020204" pitchFamily="34" charset="0"/>
                <a:cs typeface="Arial" panose="020B0604020202020204" pitchFamily="34" charset="0"/>
              </a:rPr>
              <a:t>generates </a:t>
            </a:r>
            <a:r>
              <a:rPr lang="en-US" sz="2000" dirty="0">
                <a:latin typeface="Arial" panose="020B0604020202020204" pitchFamily="34" charset="0"/>
                <a:cs typeface="Arial" panose="020B0604020202020204" pitchFamily="34" charset="0"/>
              </a:rPr>
              <a:t>a data report to be issued to the user’s monitoring </a:t>
            </a:r>
            <a:r>
              <a:rPr lang="en-US" sz="2000" dirty="0" smtClean="0">
                <a:latin typeface="Arial" panose="020B0604020202020204" pitchFamily="34" charset="0"/>
                <a:cs typeface="Arial" panose="020B0604020202020204" pitchFamily="34" charset="0"/>
              </a:rPr>
              <a:t>authority which is the DMV in North Carolina</a:t>
            </a:r>
            <a:endParaRPr lang="en-US" sz="2000" dirty="0">
              <a:latin typeface="Arial" panose="020B0604020202020204" pitchFamily="34" charset="0"/>
              <a:cs typeface="Arial" panose="020B0604020202020204" pitchFamily="34" charset="0"/>
            </a:endParaRPr>
          </a:p>
        </p:txBody>
      </p:sp>
      <p:sp>
        <p:nvSpPr>
          <p:cNvPr id="3" name="TextBox 2"/>
          <p:cNvSpPr txBox="1"/>
          <p:nvPr/>
        </p:nvSpPr>
        <p:spPr>
          <a:xfrm>
            <a:off x="419099" y="603409"/>
            <a:ext cx="7086601" cy="646331"/>
          </a:xfrm>
          <a:prstGeom prst="rect">
            <a:avLst/>
          </a:prstGeom>
          <a:noFill/>
        </p:spPr>
        <p:txBody>
          <a:bodyPr wrap="square" rtlCol="0">
            <a:spAutoFit/>
          </a:bodyPr>
          <a:lstStyle/>
          <a:p>
            <a:pPr algn="ctr"/>
            <a:r>
              <a:rPr lang="en-US" sz="3600" b="1" dirty="0" smtClean="0">
                <a:latin typeface="Arial" panose="020B0604020202020204" pitchFamily="34" charset="0"/>
                <a:cs typeface="Arial" panose="020B0604020202020204" pitchFamily="34" charset="0"/>
              </a:rPr>
              <a:t>Monthly Service Process</a:t>
            </a:r>
            <a:endParaRPr lang="en-US" sz="3600" b="1" dirty="0">
              <a:latin typeface="Arial" panose="020B0604020202020204" pitchFamily="34" charset="0"/>
              <a:cs typeface="Arial" panose="020B0604020202020204" pitchFamily="34" charset="0"/>
            </a:endParaRPr>
          </a:p>
        </p:txBody>
      </p:sp>
      <p:pic>
        <p:nvPicPr>
          <p:cNvPr id="7" name="Picture 4" descr="Smart_Start-46.jpg"/>
          <p:cNvPicPr>
            <a:picLocks noChangeAspect="1"/>
          </p:cNvPicPr>
          <p:nvPr/>
        </p:nvPicPr>
        <p:blipFill>
          <a:blip r:embed="rId4"/>
          <a:srcRect/>
          <a:stretch>
            <a:fillRect/>
          </a:stretch>
        </p:blipFill>
        <p:spPr bwMode="auto">
          <a:xfrm>
            <a:off x="5638800" y="4015612"/>
            <a:ext cx="2819400" cy="2318733"/>
          </a:xfrm>
          <a:prstGeom prst="rect">
            <a:avLst/>
          </a:prstGeom>
          <a:noFill/>
          <a:ln w="9525">
            <a:solidFill>
              <a:schemeClr val="bg1"/>
            </a:solidFill>
            <a:miter lim="800000"/>
            <a:headEnd/>
            <a:tailEnd/>
          </a:ln>
        </p:spPr>
      </p:pic>
    </p:spTree>
    <p:extLst>
      <p:ext uri="{BB962C8B-B14F-4D97-AF65-F5344CB8AC3E}">
        <p14:creationId xmlns:p14="http://schemas.microsoft.com/office/powerpoint/2010/main" val="38602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4844"/>
          <a:stretch/>
        </p:blipFill>
        <p:spPr bwMode="auto">
          <a:xfrm>
            <a:off x="-37235" y="-34636"/>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graphicFrame>
        <p:nvGraphicFramePr>
          <p:cNvPr id="2" name="Object 1"/>
          <p:cNvGraphicFramePr>
            <a:graphicFrameLocks noChangeAspect="1"/>
          </p:cNvGraphicFramePr>
          <p:nvPr>
            <p:extLst>
              <p:ext uri="{D42A27DB-BD31-4B8C-83A1-F6EECF244321}">
                <p14:modId xmlns:p14="http://schemas.microsoft.com/office/powerpoint/2010/main" val="1175172273"/>
              </p:ext>
            </p:extLst>
          </p:nvPr>
        </p:nvGraphicFramePr>
        <p:xfrm>
          <a:off x="206597" y="1676400"/>
          <a:ext cx="8333902" cy="1717964"/>
        </p:xfrm>
        <a:graphic>
          <a:graphicData uri="http://schemas.openxmlformats.org/presentationml/2006/ole">
            <mc:AlternateContent xmlns:mc="http://schemas.openxmlformats.org/markup-compatibility/2006">
              <mc:Choice xmlns:v="urn:schemas-microsoft-com:vml" Requires="v">
                <p:oleObj spid="_x0000_s6153" name="Visio" r:id="rId5" imgW="7482622" imgH="739011" progId="Visio.Drawing.11">
                  <p:embed/>
                </p:oleObj>
              </mc:Choice>
              <mc:Fallback>
                <p:oleObj name="Visio" r:id="rId5" imgW="7482622" imgH="739011" progId="Visio.Drawing.1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597" y="1676400"/>
                        <a:ext cx="8333902" cy="1717964"/>
                      </a:xfrm>
                      <a:prstGeom prst="rect">
                        <a:avLst/>
                      </a:prstGeom>
                      <a:noFill/>
                      <a:ln>
                        <a:noFill/>
                      </a:ln>
                    </p:spPr>
                  </p:pic>
                </p:oleObj>
              </mc:Fallback>
            </mc:AlternateContent>
          </a:graphicData>
        </a:graphic>
      </p:graphicFrame>
      <p:sp>
        <p:nvSpPr>
          <p:cNvPr id="3" name="TextBox 2"/>
          <p:cNvSpPr txBox="1"/>
          <p:nvPr/>
        </p:nvSpPr>
        <p:spPr>
          <a:xfrm>
            <a:off x="1752600" y="914400"/>
            <a:ext cx="6135013" cy="646331"/>
          </a:xfrm>
          <a:prstGeom prst="rect">
            <a:avLst/>
          </a:prstGeom>
          <a:noFill/>
        </p:spPr>
        <p:txBody>
          <a:bodyPr wrap="none" rtlCol="0">
            <a:spAutoFit/>
          </a:bodyPr>
          <a:lstStyle/>
          <a:p>
            <a:r>
              <a:rPr lang="en-US" sz="3600" b="1" dirty="0" smtClean="0">
                <a:latin typeface="Arial" panose="020B0604020202020204" pitchFamily="34" charset="0"/>
                <a:cs typeface="Arial" panose="020B0604020202020204" pitchFamily="34" charset="0"/>
              </a:rPr>
              <a:t>Monthly Service Procedure</a:t>
            </a:r>
            <a:endParaRPr lang="en-US" sz="3600" b="1" dirty="0">
              <a:latin typeface="Arial" panose="020B0604020202020204" pitchFamily="34" charset="0"/>
              <a:cs typeface="Arial" panose="020B0604020202020204" pitchFamily="34" charset="0"/>
            </a:endParaRPr>
          </a:p>
        </p:txBody>
      </p:sp>
      <p:pic>
        <p:nvPicPr>
          <p:cNvPr id="6" name="Picture 3" descr="Smart_Start-47.jpg"/>
          <p:cNvPicPr>
            <a:picLocks noChangeAspect="1"/>
          </p:cNvPicPr>
          <p:nvPr/>
        </p:nvPicPr>
        <p:blipFill>
          <a:blip r:embed="rId7"/>
          <a:srcRect/>
          <a:stretch>
            <a:fillRect/>
          </a:stretch>
        </p:blipFill>
        <p:spPr bwMode="auto">
          <a:xfrm>
            <a:off x="5654932" y="3505200"/>
            <a:ext cx="2287271" cy="3070188"/>
          </a:xfrm>
          <a:prstGeom prst="rect">
            <a:avLst/>
          </a:prstGeom>
          <a:noFill/>
          <a:ln w="9525">
            <a:solidFill>
              <a:schemeClr val="bg1"/>
            </a:solidFill>
            <a:miter lim="800000"/>
            <a:headEnd/>
            <a:tailEnd/>
          </a:ln>
        </p:spPr>
      </p:pic>
    </p:spTree>
    <p:extLst>
      <p:ext uri="{BB962C8B-B14F-4D97-AF65-F5344CB8AC3E}">
        <p14:creationId xmlns:p14="http://schemas.microsoft.com/office/powerpoint/2010/main" val="699791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1"/>
          <p:cNvSpPr/>
          <p:nvPr/>
        </p:nvSpPr>
        <p:spPr>
          <a:xfrm>
            <a:off x="2286000" y="1379208"/>
            <a:ext cx="4572000" cy="4321183"/>
          </a:xfrm>
          <a:prstGeom prst="rect">
            <a:avLst/>
          </a:prstGeom>
        </p:spPr>
        <p:txBody>
          <a:bodyPr>
            <a:spAutoFit/>
          </a:bodyPr>
          <a:lstStyle/>
          <a:p>
            <a:pPr marL="457200" indent="-457200">
              <a:lnSpc>
                <a:spcPct val="80000"/>
              </a:lnSpc>
              <a:spcBef>
                <a:spcPts val="600"/>
              </a:spcBef>
              <a:buAutoNum type="arabicParenR"/>
            </a:pPr>
            <a:r>
              <a:rPr lang="en-US" dirty="0">
                <a:latin typeface="Arial" panose="020B0604020202020204" pitchFamily="34" charset="0"/>
                <a:cs typeface="Arial" panose="020B0604020202020204" pitchFamily="34" charset="0"/>
              </a:rPr>
              <a:t>Call 1-800-880-3394 to schedule </a:t>
            </a:r>
            <a:r>
              <a:rPr lang="en-US" dirty="0" smtClean="0">
                <a:latin typeface="Arial" panose="020B0604020202020204" pitchFamily="34" charset="0"/>
                <a:cs typeface="Arial" panose="020B0604020202020204" pitchFamily="34" charset="0"/>
              </a:rPr>
              <a:t>an </a:t>
            </a:r>
            <a:r>
              <a:rPr lang="en-US" dirty="0">
                <a:latin typeface="Arial" panose="020B0604020202020204" pitchFamily="34" charset="0"/>
                <a:cs typeface="Arial" panose="020B0604020202020204" pitchFamily="34" charset="0"/>
              </a:rPr>
              <a:t>installation appointment at most convenient NC </a:t>
            </a:r>
            <a:r>
              <a:rPr lang="en-US" dirty="0" smtClean="0">
                <a:latin typeface="Arial" panose="020B0604020202020204" pitchFamily="34" charset="0"/>
                <a:cs typeface="Arial" panose="020B0604020202020204" pitchFamily="34" charset="0"/>
              </a:rPr>
              <a:t>location</a:t>
            </a:r>
            <a:endParaRPr lang="en-US" dirty="0">
              <a:latin typeface="Arial" panose="020B0604020202020204" pitchFamily="34" charset="0"/>
              <a:cs typeface="Arial" panose="020B0604020202020204" pitchFamily="34" charset="0"/>
            </a:endParaRPr>
          </a:p>
          <a:p>
            <a:pPr marL="457200" indent="-457200">
              <a:lnSpc>
                <a:spcPct val="80000"/>
              </a:lnSpc>
              <a:spcBef>
                <a:spcPts val="600"/>
              </a:spcBef>
              <a:buAutoNum type="arabicParenR"/>
            </a:pPr>
            <a:r>
              <a:rPr lang="en-US" dirty="0">
                <a:latin typeface="Arial" panose="020B0604020202020204" pitchFamily="34" charset="0"/>
                <a:cs typeface="Arial" panose="020B0604020202020204" pitchFamily="34" charset="0"/>
              </a:rPr>
              <a:t>Bring a copy of any paperwork specific to the client’s interlock requirements, proof of address and photo verification to the installation</a:t>
            </a:r>
          </a:p>
          <a:p>
            <a:pPr marL="457200" indent="-457200">
              <a:lnSpc>
                <a:spcPct val="80000"/>
              </a:lnSpc>
              <a:spcBef>
                <a:spcPts val="600"/>
              </a:spcBef>
              <a:buAutoNum type="arabicParenR"/>
            </a:pPr>
            <a:r>
              <a:rPr lang="en-US" dirty="0">
                <a:latin typeface="Arial" panose="020B0604020202020204" pitchFamily="34" charset="0"/>
                <a:cs typeface="Arial" panose="020B0604020202020204" pitchFamily="34" charset="0"/>
              </a:rPr>
              <a:t>Watch the training video &amp; read through instructional information</a:t>
            </a:r>
          </a:p>
          <a:p>
            <a:pPr marL="457200" indent="-457200">
              <a:lnSpc>
                <a:spcPct val="80000"/>
              </a:lnSpc>
              <a:spcBef>
                <a:spcPts val="600"/>
              </a:spcBef>
              <a:buAutoNum type="arabicParenR"/>
            </a:pPr>
            <a:r>
              <a:rPr lang="en-US" dirty="0">
                <a:latin typeface="Arial" panose="020B0604020202020204" pitchFamily="34" charset="0"/>
                <a:cs typeface="Arial" panose="020B0604020202020204" pitchFamily="34" charset="0"/>
              </a:rPr>
              <a:t>Technician trains client on how to use the IID</a:t>
            </a:r>
          </a:p>
          <a:p>
            <a:pPr marL="457200" indent="-457200">
              <a:lnSpc>
                <a:spcPct val="80000"/>
              </a:lnSpc>
              <a:spcBef>
                <a:spcPts val="600"/>
              </a:spcBef>
              <a:buAutoNum type="arabicParenR"/>
            </a:pPr>
            <a:r>
              <a:rPr lang="en-US" dirty="0">
                <a:latin typeface="Arial" panose="020B0604020202020204" pitchFamily="34" charset="0"/>
                <a:cs typeface="Arial" panose="020B0604020202020204" pitchFamily="34" charset="0"/>
              </a:rPr>
              <a:t>Allow for about 1.5 hours for installation</a:t>
            </a:r>
          </a:p>
          <a:p>
            <a:pPr marL="457200" indent="-457200">
              <a:lnSpc>
                <a:spcPct val="80000"/>
              </a:lnSpc>
              <a:spcBef>
                <a:spcPts val="600"/>
              </a:spcBef>
              <a:buAutoNum type="arabicParenR"/>
            </a:pPr>
            <a:r>
              <a:rPr lang="en-US" dirty="0">
                <a:latin typeface="Arial" panose="020B0604020202020204" pitchFamily="34" charset="0"/>
                <a:cs typeface="Arial" panose="020B0604020202020204" pitchFamily="34" charset="0"/>
              </a:rPr>
              <a:t>Sign the lease, pay the monthly fee, schedule next month’s calibration, and the client is all set to go!</a:t>
            </a:r>
          </a:p>
          <a:p>
            <a:pPr>
              <a:lnSpc>
                <a:spcPct val="80000"/>
              </a:lnSpc>
              <a:spcBef>
                <a:spcPts val="600"/>
              </a:spcBef>
            </a:pPr>
            <a:endParaRPr lang="en-US" dirty="0">
              <a:latin typeface="Arial" panose="020B0604020202020204" pitchFamily="34" charset="0"/>
              <a:cs typeface="Arial" panose="020B0604020202020204" pitchFamily="34" charset="0"/>
            </a:endParaRPr>
          </a:p>
        </p:txBody>
      </p:sp>
      <p:sp>
        <p:nvSpPr>
          <p:cNvPr id="3" name="TextBox 2"/>
          <p:cNvSpPr txBox="1"/>
          <p:nvPr/>
        </p:nvSpPr>
        <p:spPr>
          <a:xfrm>
            <a:off x="1670207" y="762000"/>
            <a:ext cx="6082114" cy="584775"/>
          </a:xfrm>
          <a:prstGeom prst="rect">
            <a:avLst/>
          </a:prstGeom>
          <a:noFill/>
        </p:spPr>
        <p:txBody>
          <a:bodyPr wrap="none" rtlCol="0">
            <a:spAutoFit/>
          </a:bodyPr>
          <a:lstStyle/>
          <a:p>
            <a:r>
              <a:rPr lang="en-US" sz="3200" b="1" dirty="0" smtClean="0">
                <a:latin typeface="Arial" panose="020B0604020202020204" pitchFamily="34" charset="0"/>
                <a:cs typeface="Arial" panose="020B0604020202020204" pitchFamily="34" charset="0"/>
              </a:rPr>
              <a:t>How Does a Client Get Started</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90231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TextBox 1"/>
          <p:cNvSpPr txBox="1"/>
          <p:nvPr/>
        </p:nvSpPr>
        <p:spPr>
          <a:xfrm>
            <a:off x="1905000" y="2057400"/>
            <a:ext cx="5181599" cy="1077218"/>
          </a:xfrm>
          <a:prstGeom prst="rect">
            <a:avLst/>
          </a:prstGeom>
          <a:noFill/>
        </p:spPr>
        <p:txBody>
          <a:bodyPr wrap="square" rtlCol="0">
            <a:spAutoFit/>
          </a:bodyPr>
          <a:lstStyle/>
          <a:p>
            <a:pPr algn="ctr"/>
            <a:r>
              <a:rPr lang="en-US" sz="3200" b="1" dirty="0" smtClean="0">
                <a:latin typeface="Arial" panose="020B0604020202020204" pitchFamily="34" charset="0"/>
                <a:cs typeface="Arial" panose="020B0604020202020204" pitchFamily="34" charset="0"/>
              </a:rPr>
              <a:t>Smart Start Training Video</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68734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TextBox 1"/>
          <p:cNvSpPr txBox="1"/>
          <p:nvPr/>
        </p:nvSpPr>
        <p:spPr>
          <a:xfrm>
            <a:off x="1143000" y="990600"/>
            <a:ext cx="5943599" cy="4585871"/>
          </a:xfrm>
          <a:prstGeom prst="rect">
            <a:avLst/>
          </a:prstGeom>
          <a:noFill/>
        </p:spPr>
        <p:txBody>
          <a:bodyPr wrap="square" rtlCol="0">
            <a:spAutoFit/>
          </a:bodyPr>
          <a:lstStyle/>
          <a:p>
            <a:pPr algn="ctr">
              <a:buSzPct val="75000"/>
            </a:pPr>
            <a:r>
              <a:rPr lang="en-US" sz="3600" b="1" dirty="0" smtClean="0"/>
              <a:t>Types of Reports</a:t>
            </a:r>
          </a:p>
          <a:p>
            <a:pPr marL="457200" indent="-457200">
              <a:buSzPct val="75000"/>
              <a:buFont typeface="Arial" panose="020B0604020202020204" pitchFamily="34" charset="0"/>
              <a:buChar char="•"/>
            </a:pPr>
            <a:r>
              <a:rPr lang="en-US" sz="2800" dirty="0" smtClean="0"/>
              <a:t>Installation </a:t>
            </a:r>
            <a:r>
              <a:rPr lang="en-US" sz="2800" dirty="0"/>
              <a:t>Notification</a:t>
            </a:r>
          </a:p>
          <a:p>
            <a:pPr marL="457200" indent="-457200">
              <a:buSzPct val="75000"/>
              <a:buFont typeface="Arial" panose="020B0604020202020204" pitchFamily="34" charset="0"/>
              <a:buChar char="•"/>
            </a:pPr>
            <a:r>
              <a:rPr lang="en-US" sz="2800" dirty="0"/>
              <a:t>Non-Installation Notification</a:t>
            </a:r>
          </a:p>
          <a:p>
            <a:pPr marL="457200" indent="-457200">
              <a:buSzPct val="75000"/>
              <a:buFont typeface="Arial" panose="020B0604020202020204" pitchFamily="34" charset="0"/>
              <a:buChar char="•"/>
            </a:pPr>
            <a:r>
              <a:rPr lang="en-US" sz="2800" dirty="0"/>
              <a:t>Events Summary</a:t>
            </a:r>
          </a:p>
          <a:p>
            <a:pPr marL="457200" indent="-457200">
              <a:buSzPct val="75000"/>
              <a:buFont typeface="Arial" panose="020B0604020202020204" pitchFamily="34" charset="0"/>
              <a:buChar char="•"/>
            </a:pPr>
            <a:r>
              <a:rPr lang="en-US" sz="2800" dirty="0"/>
              <a:t>Log File</a:t>
            </a:r>
          </a:p>
          <a:p>
            <a:pPr marL="457200" indent="-457200">
              <a:buSzPct val="75000"/>
              <a:buFont typeface="Arial" panose="020B0604020202020204" pitchFamily="34" charset="0"/>
              <a:buChar char="•"/>
            </a:pPr>
            <a:r>
              <a:rPr lang="en-US" sz="2800" dirty="0"/>
              <a:t>Removal</a:t>
            </a:r>
          </a:p>
          <a:p>
            <a:pPr marL="457200" indent="-457200">
              <a:buSzPct val="75000"/>
              <a:buFont typeface="Arial" panose="020B0604020202020204" pitchFamily="34" charset="0"/>
              <a:buChar char="•"/>
            </a:pPr>
            <a:r>
              <a:rPr lang="en-US" sz="2800" dirty="0" smtClean="0"/>
              <a:t>Lockout Notification</a:t>
            </a:r>
            <a:endParaRPr lang="en-US" sz="2800" dirty="0"/>
          </a:p>
          <a:p>
            <a:pPr lvl="1">
              <a:buSzPct val="75000"/>
              <a:buFont typeface="Calibri" pitchFamily="34" charset="0"/>
              <a:buChar char="–"/>
            </a:pPr>
            <a:r>
              <a:rPr lang="en-US" sz="2800" dirty="0"/>
              <a:t>Service </a:t>
            </a:r>
          </a:p>
          <a:p>
            <a:pPr lvl="1">
              <a:buSzPct val="75000"/>
              <a:buFont typeface="Calibri" pitchFamily="34" charset="0"/>
              <a:buChar char="–"/>
            </a:pPr>
            <a:r>
              <a:rPr lang="en-US" sz="2800" dirty="0"/>
              <a:t>Violation</a:t>
            </a:r>
          </a:p>
          <a:p>
            <a:pPr algn="ct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95568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23812" y="-14288"/>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6" name="TextBox 5"/>
          <p:cNvSpPr txBox="1"/>
          <p:nvPr/>
        </p:nvSpPr>
        <p:spPr>
          <a:xfrm>
            <a:off x="2057400" y="2057400"/>
            <a:ext cx="5791200" cy="707886"/>
          </a:xfrm>
          <a:prstGeom prst="rect">
            <a:avLst/>
          </a:prstGeom>
          <a:noFill/>
        </p:spPr>
        <p:txBody>
          <a:bodyPr wrap="square" rtlCol="0">
            <a:spAutoFit/>
          </a:bodyPr>
          <a:lstStyle/>
          <a:p>
            <a:pPr algn="ctr"/>
            <a:r>
              <a:rPr lang="en-US" sz="4000" b="1" dirty="0" err="1" smtClean="0"/>
              <a:t>SmartWeb</a:t>
            </a:r>
            <a:r>
              <a:rPr lang="en-US" sz="4000" b="1" dirty="0" smtClean="0"/>
              <a:t> Users’ Guide</a:t>
            </a:r>
            <a:endParaRPr lang="en-US" sz="4000" b="1" dirty="0"/>
          </a:p>
        </p:txBody>
      </p:sp>
    </p:spTree>
    <p:extLst>
      <p:ext uri="{BB962C8B-B14F-4D97-AF65-F5344CB8AC3E}">
        <p14:creationId xmlns:p14="http://schemas.microsoft.com/office/powerpoint/2010/main" val="19791595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2"/>
          <p:cNvSpPr>
            <a:spLocks noChangeArrowheads="1"/>
          </p:cNvSpPr>
          <p:nvPr/>
        </p:nvSpPr>
        <p:spPr bwMode="auto">
          <a:xfrm>
            <a:off x="2133600" y="380295"/>
            <a:ext cx="5562600" cy="1377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Arial" pitchFamily="34" charset="0"/>
                <a:cs typeface="Times New Roman" pitchFamily="18" charset="0"/>
              </a:rPr>
              <a:t>GETTING STARTED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smtClean="0" bmk="_Toc484935712">
                <a:ln>
                  <a:noFill/>
                </a:ln>
                <a:solidFill>
                  <a:schemeClr val="tx1"/>
                </a:solidFill>
                <a:effectLst/>
                <a:latin typeface="Arial" pitchFamily="34" charset="0"/>
                <a:cs typeface="Times New Roman" pitchFamily="18" charset="0"/>
              </a:rPr>
              <a:t>SIGN </a:t>
            </a: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In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Visit the website at https://smartweb.smartstartinc.com. Every user of the website needs to have a Username and Password to login to the site. The Username and Password are assigned during the monitoring authority setup process.</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Picture 1" descr="log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912415"/>
            <a:ext cx="6553199" cy="3454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6333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pic>
        <p:nvPicPr>
          <p:cNvPr id="2050" name="Picture 2" descr="registratio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9054"/>
            <a:ext cx="3886200" cy="2614171"/>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 descr="registratio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2943225"/>
            <a:ext cx="5943600" cy="3733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4191000" y="163276"/>
            <a:ext cx="4648200" cy="102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Register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Users can fill out the form below to request access to the site. An email will be sent to the admins for approval and account creation.</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4"/>
          <p:cNvSpPr>
            <a:spLocks noChangeArrowheads="1"/>
          </p:cNvSpPr>
          <p:nvPr/>
        </p:nvSpPr>
        <p:spPr bwMode="auto">
          <a:xfrm>
            <a:off x="0" y="29432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239991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19051" y="-3629"/>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pic>
        <p:nvPicPr>
          <p:cNvPr id="3074" name="Picture 2" descr="men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6421"/>
            <a:ext cx="3291708" cy="3813629"/>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1" descr="new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609850"/>
            <a:ext cx="5029200" cy="36385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3733799" y="205394"/>
            <a:ext cx="5257801" cy="1192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smtClean="0">
                <a:ln>
                  <a:noFill/>
                </a:ln>
                <a:solidFill>
                  <a:schemeClr val="tx1"/>
                </a:solidFill>
                <a:effectLst/>
                <a:latin typeface="Arial" pitchFamily="34" charset="0"/>
                <a:cs typeface="Times New Roman" pitchFamily="18" charset="0"/>
              </a:rPr>
              <a:t>SmartWeb</a:t>
            </a: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 Welcome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Once the user logs in, the landing page will contain a dashboard, shortcuts and menu items.  The Dashboard is a place holder for news and any information that Smart Start publishes to the users.</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884953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623734"/>
            <a:ext cx="1828800" cy="877920"/>
          </a:xfrm>
          <a:prstGeom prst="rect">
            <a:avLst/>
          </a:prstGeom>
        </p:spPr>
      </p:pic>
      <p:sp>
        <p:nvSpPr>
          <p:cNvPr id="2" name="Rectangle 2"/>
          <p:cNvSpPr>
            <a:spLocks noChangeArrowheads="1"/>
          </p:cNvSpPr>
          <p:nvPr/>
        </p:nvSpPr>
        <p:spPr bwMode="auto">
          <a:xfrm>
            <a:off x="1447800" y="65470"/>
            <a:ext cx="6857999" cy="1192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Client Search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Client search can be performed using one of the many options available.  The results will contain a list of clients matching entered search criteria. The Client Search link is available on the list of menu items available on the left hand side.</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097" name="Picture 1" descr="client-searc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0206" y="1351172"/>
            <a:ext cx="6424379" cy="42725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30861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8021379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pic>
        <p:nvPicPr>
          <p:cNvPr id="5122" name="Picture 2" descr="clie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626452"/>
            <a:ext cx="6670964" cy="2116748"/>
          </a:xfrm>
          <a:prstGeom prst="rect">
            <a:avLst/>
          </a:prstGeom>
          <a:noFill/>
          <a:extLst>
            <a:ext uri="{909E8E84-426E-40DD-AFC4-6F175D3DCCD1}">
              <a14:hiddenFill xmlns:a14="http://schemas.microsoft.com/office/drawing/2010/main">
                <a:solidFill>
                  <a:srgbClr val="FFFFFF"/>
                </a:solidFill>
              </a14:hiddenFill>
            </a:ext>
          </a:extLst>
        </p:spPr>
      </p:pic>
      <p:pic>
        <p:nvPicPr>
          <p:cNvPr id="5121" name="Picture 1" descr="client-account-li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042902"/>
            <a:ext cx="8020414" cy="221489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533400" y="0"/>
            <a:ext cx="8610600" cy="854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Client Accounts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Client selection will list client details and accounts.</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4"/>
          <p:cNvSpPr>
            <a:spLocks noChangeArrowheads="1"/>
          </p:cNvSpPr>
          <p:nvPr/>
        </p:nvSpPr>
        <p:spPr bwMode="auto">
          <a:xfrm>
            <a:off x="0" y="234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8906132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75410" y="0"/>
            <a:ext cx="9226337"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pic>
        <p:nvPicPr>
          <p:cNvPr id="6146" name="Picture 2" descr="client-accou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056" y="609600"/>
            <a:ext cx="6509656" cy="1752600"/>
          </a:xfrm>
          <a:prstGeom prst="rect">
            <a:avLst/>
          </a:prstGeom>
          <a:noFill/>
          <a:extLst>
            <a:ext uri="{909E8E84-426E-40DD-AFC4-6F175D3DCCD1}">
              <a14:hiddenFill xmlns:a14="http://schemas.microsoft.com/office/drawing/2010/main">
                <a:solidFill>
                  <a:srgbClr val="FFFFFF"/>
                </a:solidFill>
              </a14:hiddenFill>
            </a:ext>
          </a:extLst>
        </p:spPr>
      </p:pic>
      <p:pic>
        <p:nvPicPr>
          <p:cNvPr id="6145" name="Picture 1" descr="client-account-interpretatio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6730" y="2362200"/>
            <a:ext cx="5313870" cy="42671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1143000" y="-141524"/>
            <a:ext cx="8001000" cy="102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Account Details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account detail page will contain information specific to the account, such as client information, vehicle information or IN-HOM information.  This page also contains reports that are pertinent to that account as a whole.</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4"/>
          <p:cNvSpPr>
            <a:spLocks noChangeArrowheads="1"/>
          </p:cNvSpPr>
          <p:nvPr/>
        </p:nvSpPr>
        <p:spPr bwMode="auto">
          <a:xfrm>
            <a:off x="0" y="1726540"/>
            <a:ext cx="184731"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a:spLocks noChangeArrowheads="1"/>
          </p:cNvSpPr>
          <p:nvPr/>
        </p:nvSpPr>
        <p:spPr bwMode="auto">
          <a:xfrm>
            <a:off x="0" y="7210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r>
            <a:br>
              <a:rPr kumimoji="0" lang="en-US" altLang="en-US"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288675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2"/>
          <p:cNvSpPr>
            <a:spLocks noChangeArrowheads="1"/>
          </p:cNvSpPr>
          <p:nvPr/>
        </p:nvSpPr>
        <p:spPr bwMode="auto">
          <a:xfrm>
            <a:off x="533400" y="-36881"/>
            <a:ext cx="8077200" cy="1361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GPS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user can navigate to this page by clicking on the GPS image from the Account Details page; here, the user can view GPS data for a specific date range, along with event data.</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user can also search for GPS data using date search fields.  Clicking on a GPS point will give the location, speed, and timestamp.  Selecting an event will also select the nearest GPS location.  The map can also be viewed in full screen mode.</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169" name="Picture 1" descr="client-account-gp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307665"/>
            <a:ext cx="5378413" cy="5223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0347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2"/>
          <p:cNvSpPr>
            <a:spLocks noChangeArrowheads="1"/>
          </p:cNvSpPr>
          <p:nvPr/>
        </p:nvSpPr>
        <p:spPr bwMode="auto">
          <a:xfrm>
            <a:off x="762000" y="-141524"/>
            <a:ext cx="8382000" cy="102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Photos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Photo page will contain Photos for a specific report, as well as the ability to search by date range.  The page also contains client and account information.</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193" name="Picture 1" descr="client-account-phot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7014" y="838200"/>
            <a:ext cx="5803586" cy="580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0644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791200"/>
            <a:ext cx="1479951" cy="710454"/>
          </a:xfrm>
          <a:prstGeom prst="rect">
            <a:avLst/>
          </a:prstGeom>
        </p:spPr>
      </p:pic>
      <p:sp>
        <p:nvSpPr>
          <p:cNvPr id="2" name="Rectangle 2"/>
          <p:cNvSpPr>
            <a:spLocks noChangeArrowheads="1"/>
          </p:cNvSpPr>
          <p:nvPr/>
        </p:nvSpPr>
        <p:spPr bwMode="auto">
          <a:xfrm>
            <a:off x="685800" y="-103424"/>
            <a:ext cx="8458200" cy="102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Event Information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event information page contains the breakout of events for a particular date range; color-coded highlighting draws attention to events such as circumvention (in green), Skipped Rolling Retest (in blue), Warning (in yellow), and Violation (in red).</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41" name="Picture 1" descr="client-account-event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666750"/>
            <a:ext cx="6629400" cy="607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8461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2"/>
          <p:cNvSpPr>
            <a:spLocks noChangeArrowheads="1"/>
          </p:cNvSpPr>
          <p:nvPr/>
        </p:nvSpPr>
        <p:spPr bwMode="auto">
          <a:xfrm>
            <a:off x="381000" y="-141524"/>
            <a:ext cx="8763000" cy="102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52352" rIns="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tx1"/>
                </a:solidFill>
                <a:effectLst/>
                <a:latin typeface="Arial" pitchFamily="34" charset="0"/>
                <a:cs typeface="Times New Roman" pitchFamily="18" charset="0"/>
              </a:rPr>
              <a:t>Authority Profile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Users can view their profile information – such as name, address, contact information, and login information – from the Authority Profile page.</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265" name="Picture 1" descr="profi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861646"/>
            <a:ext cx="8229600" cy="4167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6456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715000"/>
            <a:ext cx="1638684" cy="786654"/>
          </a:xfrm>
          <a:prstGeom prst="rect">
            <a:avLst/>
          </a:prstGeom>
        </p:spPr>
      </p:pic>
      <p:pic>
        <p:nvPicPr>
          <p:cNvPr id="6" name="Picture 2"/>
          <p:cNvPicPr>
            <a:picLocks noChangeAspect="1" noChangeArrowheads="1"/>
          </p:cNvPicPr>
          <p:nvPr/>
        </p:nvPicPr>
        <p:blipFill>
          <a:blip r:embed="rId4" cstate="print"/>
          <a:srcRect/>
          <a:stretch>
            <a:fillRect/>
          </a:stretch>
        </p:blipFill>
        <p:spPr bwMode="auto">
          <a:xfrm>
            <a:off x="2253376" y="228601"/>
            <a:ext cx="5366623" cy="6273053"/>
          </a:xfrm>
          <a:prstGeom prst="rect">
            <a:avLst/>
          </a:prstGeom>
          <a:noFill/>
          <a:ln w="9525">
            <a:noFill/>
            <a:miter lim="800000"/>
            <a:headEnd/>
            <a:tailEnd/>
          </a:ln>
        </p:spPr>
      </p:pic>
    </p:spTree>
    <p:extLst>
      <p:ext uri="{BB962C8B-B14F-4D97-AF65-F5344CB8AC3E}">
        <p14:creationId xmlns:p14="http://schemas.microsoft.com/office/powerpoint/2010/main" val="16565790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183725" y="-152400"/>
            <a:ext cx="9327726" cy="701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791200"/>
            <a:ext cx="1479951" cy="710454"/>
          </a:xfrm>
          <a:prstGeom prst="rect">
            <a:avLst/>
          </a:prstGeom>
        </p:spPr>
      </p:pic>
      <p:pic>
        <p:nvPicPr>
          <p:cNvPr id="6" name="Picture 2"/>
          <p:cNvPicPr>
            <a:picLocks noChangeAspect="1" noChangeArrowheads="1"/>
          </p:cNvPicPr>
          <p:nvPr/>
        </p:nvPicPr>
        <p:blipFill>
          <a:blip r:embed="rId4" cstate="print"/>
          <a:srcRect/>
          <a:stretch>
            <a:fillRect/>
          </a:stretch>
        </p:blipFill>
        <p:spPr bwMode="auto">
          <a:xfrm>
            <a:off x="2013351" y="6323"/>
            <a:ext cx="5454249" cy="6699277"/>
          </a:xfrm>
          <a:prstGeom prst="rect">
            <a:avLst/>
          </a:prstGeom>
          <a:noFill/>
          <a:ln w="9525">
            <a:noFill/>
            <a:miter lim="800000"/>
            <a:headEnd/>
            <a:tailEnd/>
          </a:ln>
        </p:spPr>
      </p:pic>
    </p:spTree>
    <p:extLst>
      <p:ext uri="{BB962C8B-B14F-4D97-AF65-F5344CB8AC3E}">
        <p14:creationId xmlns:p14="http://schemas.microsoft.com/office/powerpoint/2010/main" val="24544859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37960"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pic>
        <p:nvPicPr>
          <p:cNvPr id="6" name="Content Placeholder 3"/>
          <p:cNvPicPr>
            <a:picLocks/>
          </p:cNvPicPr>
          <p:nvPr/>
        </p:nvPicPr>
        <p:blipFill>
          <a:blip r:embed="rId4">
            <a:extLst>
              <a:ext uri="{28A0092B-C50C-407E-A947-70E740481C1C}">
                <a14:useLocalDpi xmlns:a14="http://schemas.microsoft.com/office/drawing/2010/main" val="0"/>
              </a:ext>
            </a:extLst>
          </a:blip>
          <a:stretch>
            <a:fillRect/>
          </a:stretch>
        </p:blipFill>
        <p:spPr>
          <a:xfrm>
            <a:off x="4544291" y="187853"/>
            <a:ext cx="4379486" cy="6453809"/>
          </a:xfrm>
          <a:prstGeom prst="rect">
            <a:avLst/>
          </a:prstGeom>
          <a:ln>
            <a:solidFill>
              <a:schemeClr val="tx1"/>
            </a:solidFill>
          </a:ln>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77" y="3657600"/>
            <a:ext cx="4499923" cy="3024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3400" y="1524000"/>
            <a:ext cx="3751283" cy="523220"/>
          </a:xfrm>
          <a:prstGeom prst="rect">
            <a:avLst/>
          </a:prstGeom>
          <a:noFill/>
        </p:spPr>
        <p:txBody>
          <a:bodyPr wrap="none" rtlCol="0">
            <a:spAutoFit/>
          </a:bodyPr>
          <a:lstStyle/>
          <a:p>
            <a:r>
              <a:rPr lang="en-US" sz="2800" b="1" dirty="0" err="1" smtClean="0">
                <a:latin typeface="Arial" panose="020B0604020202020204" pitchFamily="34" charset="0"/>
                <a:cs typeface="Arial" panose="020B0604020202020204" pitchFamily="34" charset="0"/>
              </a:rPr>
              <a:t>SmartWeb</a:t>
            </a:r>
            <a:r>
              <a:rPr lang="en-US" sz="2800" b="1" dirty="0" smtClean="0">
                <a:latin typeface="Arial" panose="020B0604020202020204" pitchFamily="34" charset="0"/>
                <a:cs typeface="Arial" panose="020B0604020202020204" pitchFamily="34" charset="0"/>
              </a:rPr>
              <a:t> Reporting</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62098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104775" y="20782"/>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1"/>
          <p:cNvSpPr/>
          <p:nvPr/>
        </p:nvSpPr>
        <p:spPr>
          <a:xfrm>
            <a:off x="1143000" y="2005534"/>
            <a:ext cx="5715000" cy="2625334"/>
          </a:xfrm>
          <a:prstGeom prst="rect">
            <a:avLst/>
          </a:prstGeom>
        </p:spPr>
        <p:txBody>
          <a:bodyPr wrap="square">
            <a:spAutoFit/>
          </a:bodyPr>
          <a:lstStyle/>
          <a:p>
            <a:pPr>
              <a:lnSpc>
                <a:spcPct val="80000"/>
              </a:lnSpc>
              <a:spcBef>
                <a:spcPts val="600"/>
              </a:spcBef>
            </a:pPr>
            <a:r>
              <a:rPr lang="en-US" b="1" dirty="0">
                <a:latin typeface="Arial" pitchFamily="34" charset="0"/>
                <a:cs typeface="Arial" pitchFamily="34" charset="0"/>
              </a:rPr>
              <a:t>Initial Test</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initial test pass</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initial test warn</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initial test fail</a:t>
            </a:r>
          </a:p>
          <a:p>
            <a:pPr marL="285750" indent="-285750">
              <a:lnSpc>
                <a:spcPct val="80000"/>
              </a:lnSpc>
              <a:spcBef>
                <a:spcPts val="600"/>
              </a:spcBef>
              <a:buFont typeface="Arial" panose="020B0604020202020204" pitchFamily="34" charset="0"/>
              <a:buChar char="•"/>
            </a:pPr>
            <a:r>
              <a:rPr lang="en-US" dirty="0" smtClean="0">
                <a:latin typeface="Arial" pitchFamily="34" charset="0"/>
                <a:cs typeface="Arial" pitchFamily="34" charset="0"/>
              </a:rPr>
              <a:t>Abort “blow harder” “blow softer”</a:t>
            </a:r>
            <a:endParaRPr lang="en-US" dirty="0">
              <a:latin typeface="Arial" pitchFamily="34" charset="0"/>
              <a:cs typeface="Arial" pitchFamily="34" charset="0"/>
            </a:endParaRPr>
          </a:p>
          <a:p>
            <a:pPr>
              <a:lnSpc>
                <a:spcPct val="80000"/>
              </a:lnSpc>
              <a:spcBef>
                <a:spcPts val="600"/>
              </a:spcBef>
            </a:pPr>
            <a:endParaRPr lang="en-US" dirty="0">
              <a:latin typeface="Arial" pitchFamily="34" charset="0"/>
              <a:cs typeface="Arial" pitchFamily="34" charset="0"/>
            </a:endParaRPr>
          </a:p>
          <a:p>
            <a:pPr>
              <a:lnSpc>
                <a:spcPct val="80000"/>
              </a:lnSpc>
              <a:spcBef>
                <a:spcPts val="600"/>
              </a:spcBef>
            </a:pPr>
            <a:r>
              <a:rPr lang="en-US" b="1" dirty="0">
                <a:latin typeface="Arial" pitchFamily="34" charset="0"/>
                <a:cs typeface="Arial" pitchFamily="34" charset="0"/>
              </a:rPr>
              <a:t>How </a:t>
            </a:r>
            <a:r>
              <a:rPr lang="en-US" b="1" dirty="0" smtClean="0">
                <a:latin typeface="Arial" pitchFamily="34" charset="0"/>
                <a:cs typeface="Arial" pitchFamily="34" charset="0"/>
              </a:rPr>
              <a:t>is this information used?</a:t>
            </a:r>
            <a:endParaRPr lang="en-US" b="1" dirty="0">
              <a:latin typeface="Arial" pitchFamily="34" charset="0"/>
              <a:cs typeface="Arial" pitchFamily="34" charset="0"/>
            </a:endParaRPr>
          </a:p>
          <a:p>
            <a:pPr>
              <a:lnSpc>
                <a:spcPct val="80000"/>
              </a:lnSpc>
              <a:spcBef>
                <a:spcPts val="600"/>
              </a:spcBef>
            </a:pPr>
            <a:r>
              <a:rPr lang="en-US" dirty="0">
                <a:latin typeface="Arial" pitchFamily="34" charset="0"/>
                <a:cs typeface="Arial" pitchFamily="34" charset="0"/>
              </a:rPr>
              <a:t>look for multiple failures over a period of time (3 or more over 15 min.) to validate </a:t>
            </a:r>
            <a:r>
              <a:rPr lang="en-US" b="1" dirty="0">
                <a:solidFill>
                  <a:srgbClr val="FF0000"/>
                </a:solidFill>
                <a:latin typeface="Arial" pitchFamily="34" charset="0"/>
                <a:cs typeface="Arial" pitchFamily="34" charset="0"/>
              </a:rPr>
              <a:t>CONSUMED</a:t>
            </a:r>
            <a:r>
              <a:rPr lang="en-US" dirty="0">
                <a:latin typeface="Arial" pitchFamily="34" charset="0"/>
                <a:cs typeface="Arial" pitchFamily="34" charset="0"/>
              </a:rPr>
              <a:t> alcohol</a:t>
            </a:r>
          </a:p>
        </p:txBody>
      </p:sp>
      <p:sp>
        <p:nvSpPr>
          <p:cNvPr id="3" name="TextBox 2"/>
          <p:cNvSpPr txBox="1"/>
          <p:nvPr/>
        </p:nvSpPr>
        <p:spPr>
          <a:xfrm>
            <a:off x="1371600" y="990600"/>
            <a:ext cx="6172200" cy="646331"/>
          </a:xfrm>
          <a:prstGeom prst="rect">
            <a:avLst/>
          </a:prstGeom>
          <a:noFill/>
        </p:spPr>
        <p:txBody>
          <a:bodyPr wrap="square" rtlCol="0">
            <a:spAutoFit/>
          </a:bodyPr>
          <a:lstStyle/>
          <a:p>
            <a:pPr algn="ctr"/>
            <a:r>
              <a:rPr lang="en-US" sz="3600" b="1" dirty="0" smtClean="0">
                <a:latin typeface="Arial" panose="020B0604020202020204" pitchFamily="34" charset="0"/>
                <a:cs typeface="Arial" panose="020B0604020202020204" pitchFamily="34" charset="0"/>
              </a:rPr>
              <a:t>IID Terminology</a:t>
            </a:r>
            <a:endParaRPr lang="en-US" sz="3600" b="1" dirty="0">
              <a:latin typeface="Arial" panose="020B0604020202020204" pitchFamily="34" charset="0"/>
              <a:cs typeface="Arial" panose="020B0604020202020204" pitchFamily="34" charset="0"/>
            </a:endParaRPr>
          </a:p>
        </p:txBody>
      </p:sp>
      <p:pic>
        <p:nvPicPr>
          <p:cNvPr id="7" name="Picture 6"/>
          <p:cNvPicPr/>
          <p:nvPr/>
        </p:nvPicPr>
        <p:blipFill>
          <a:blip r:embed="rId4"/>
          <a:stretch>
            <a:fillRect/>
          </a:stretch>
        </p:blipFill>
        <p:spPr>
          <a:xfrm>
            <a:off x="6553200" y="3962400"/>
            <a:ext cx="2466974" cy="2895600"/>
          </a:xfrm>
          <a:prstGeom prst="rect">
            <a:avLst/>
          </a:prstGeom>
        </p:spPr>
      </p:pic>
      <p:pic>
        <p:nvPicPr>
          <p:cNvPr id="8" name="Picture 4" descr="http://3.bp.blogspot.com/-IVBRFpRxpH0/TlKP7z0pj7I/AAAAAAAAB1E/pH-kKpMB6_g/s1600/car-keys-431x300.22135559_std.jp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288988" y="1625579"/>
            <a:ext cx="2509624" cy="1746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9313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19051"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715000"/>
            <a:ext cx="1638684" cy="786654"/>
          </a:xfrm>
          <a:prstGeom prst="rect">
            <a:avLst/>
          </a:prstGeom>
        </p:spPr>
      </p:pic>
      <p:sp>
        <p:nvSpPr>
          <p:cNvPr id="2" name="Rectangle 1"/>
          <p:cNvSpPr/>
          <p:nvPr/>
        </p:nvSpPr>
        <p:spPr>
          <a:xfrm>
            <a:off x="2590800" y="1447800"/>
            <a:ext cx="4267200" cy="4995214"/>
          </a:xfrm>
          <a:prstGeom prst="rect">
            <a:avLst/>
          </a:prstGeom>
        </p:spPr>
        <p:txBody>
          <a:bodyPr wrap="square">
            <a:spAutoFit/>
          </a:bodyPr>
          <a:lstStyle/>
          <a:p>
            <a:pPr>
              <a:lnSpc>
                <a:spcPct val="80000"/>
              </a:lnSpc>
              <a:spcBef>
                <a:spcPts val="600"/>
              </a:spcBef>
            </a:pPr>
            <a:r>
              <a:rPr lang="en-US" b="1" dirty="0">
                <a:latin typeface="Arial" pitchFamily="34" charset="0"/>
                <a:cs typeface="Arial" pitchFamily="34" charset="0"/>
              </a:rPr>
              <a:t>Rolling Retest</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skipped rolling retest (within 5 min.)</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retests occur within 5 to 15 min. of starting car</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retests occur randomly thereafter </a:t>
            </a:r>
          </a:p>
          <a:p>
            <a:pPr>
              <a:lnSpc>
                <a:spcPct val="80000"/>
              </a:lnSpc>
              <a:spcBef>
                <a:spcPts val="600"/>
              </a:spcBef>
            </a:pPr>
            <a:endParaRPr lang="en-US" dirty="0">
              <a:latin typeface="Arial" pitchFamily="34" charset="0"/>
              <a:cs typeface="Arial" pitchFamily="34" charset="0"/>
            </a:endParaRPr>
          </a:p>
          <a:p>
            <a:pPr>
              <a:lnSpc>
                <a:spcPct val="80000"/>
              </a:lnSpc>
              <a:spcBef>
                <a:spcPts val="600"/>
              </a:spcBef>
            </a:pPr>
            <a:r>
              <a:rPr lang="en-US" b="1" dirty="0">
                <a:latin typeface="Arial" pitchFamily="34" charset="0"/>
                <a:cs typeface="Arial" pitchFamily="34" charset="0"/>
              </a:rPr>
              <a:t>How </a:t>
            </a:r>
            <a:r>
              <a:rPr lang="en-US" b="1" dirty="0" smtClean="0">
                <a:latin typeface="Arial" pitchFamily="34" charset="0"/>
                <a:cs typeface="Arial" pitchFamily="34" charset="0"/>
              </a:rPr>
              <a:t>is this information used?</a:t>
            </a:r>
            <a:endParaRPr lang="en-US" b="1" dirty="0">
              <a:latin typeface="Arial" pitchFamily="34" charset="0"/>
              <a:cs typeface="Arial" pitchFamily="34" charset="0"/>
            </a:endParaRP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if you have a passing breath test shortly after a skipped test and no fails before starting the car, client did not intentionally skip the test</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skipped retest/no subsequent tests are passed before turning engine off, client may be trying to avoid a failed reading</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multiple failed retests over period of 15 minutes is a </a:t>
            </a:r>
            <a:r>
              <a:rPr lang="en-US" dirty="0" smtClean="0">
                <a:latin typeface="Arial" pitchFamily="34" charset="0"/>
                <a:cs typeface="Arial" pitchFamily="34" charset="0"/>
              </a:rPr>
              <a:t>serious concern – drinking and driving!</a:t>
            </a:r>
          </a:p>
          <a:p>
            <a:pPr marL="285750" indent="-285750">
              <a:lnSpc>
                <a:spcPct val="80000"/>
              </a:lnSpc>
              <a:spcBef>
                <a:spcPts val="600"/>
              </a:spcBef>
              <a:buFont typeface="Arial" panose="020B0604020202020204" pitchFamily="34" charset="0"/>
              <a:buChar char="•"/>
            </a:pPr>
            <a:endParaRPr lang="en-US" dirty="0">
              <a:latin typeface="Arial" pitchFamily="34" charset="0"/>
              <a:cs typeface="Arial" pitchFamily="34" charset="0"/>
            </a:endParaRPr>
          </a:p>
        </p:txBody>
      </p:sp>
      <p:sp>
        <p:nvSpPr>
          <p:cNvPr id="3" name="TextBox 2"/>
          <p:cNvSpPr txBox="1"/>
          <p:nvPr/>
        </p:nvSpPr>
        <p:spPr>
          <a:xfrm>
            <a:off x="1828800" y="609600"/>
            <a:ext cx="5029200" cy="584775"/>
          </a:xfrm>
          <a:prstGeom prst="rect">
            <a:avLst/>
          </a:prstGeom>
          <a:noFill/>
        </p:spPr>
        <p:txBody>
          <a:bodyPr wrap="square" rtlCol="0">
            <a:spAutoFit/>
          </a:bodyPr>
          <a:lstStyle/>
          <a:p>
            <a:pPr algn="ctr"/>
            <a:r>
              <a:rPr lang="en-US" sz="3200" b="1" dirty="0" smtClean="0"/>
              <a:t>IID Terminology</a:t>
            </a:r>
            <a:endParaRPr lang="en-US" sz="3200" b="1" dirty="0"/>
          </a:p>
        </p:txBody>
      </p:sp>
    </p:spTree>
    <p:extLst>
      <p:ext uri="{BB962C8B-B14F-4D97-AF65-F5344CB8AC3E}">
        <p14:creationId xmlns:p14="http://schemas.microsoft.com/office/powerpoint/2010/main" val="19743850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638800"/>
            <a:ext cx="1797417" cy="862854"/>
          </a:xfrm>
          <a:prstGeom prst="rect">
            <a:avLst/>
          </a:prstGeom>
        </p:spPr>
      </p:pic>
      <p:sp>
        <p:nvSpPr>
          <p:cNvPr id="2" name="Rectangle 1"/>
          <p:cNvSpPr/>
          <p:nvPr/>
        </p:nvSpPr>
        <p:spPr>
          <a:xfrm>
            <a:off x="2286000" y="533400"/>
            <a:ext cx="4572000" cy="5977021"/>
          </a:xfrm>
          <a:prstGeom prst="rect">
            <a:avLst/>
          </a:prstGeom>
        </p:spPr>
        <p:txBody>
          <a:bodyPr>
            <a:spAutoFit/>
          </a:bodyPr>
          <a:lstStyle/>
          <a:p>
            <a:pPr algn="ctr">
              <a:lnSpc>
                <a:spcPct val="80000"/>
              </a:lnSpc>
              <a:spcBef>
                <a:spcPts val="600"/>
              </a:spcBef>
            </a:pPr>
            <a:r>
              <a:rPr lang="en-US" sz="3200" b="1" dirty="0" smtClean="0">
                <a:latin typeface="Arial" pitchFamily="34" charset="0"/>
                <a:cs typeface="Arial" pitchFamily="34" charset="0"/>
              </a:rPr>
              <a:t>IID Terminology</a:t>
            </a:r>
          </a:p>
          <a:p>
            <a:pPr>
              <a:lnSpc>
                <a:spcPct val="80000"/>
              </a:lnSpc>
              <a:spcBef>
                <a:spcPts val="600"/>
              </a:spcBef>
            </a:pPr>
            <a:endParaRPr lang="en-US" b="1" dirty="0">
              <a:latin typeface="Arial" pitchFamily="34" charset="0"/>
              <a:cs typeface="Arial" pitchFamily="34" charset="0"/>
            </a:endParaRPr>
          </a:p>
          <a:p>
            <a:pPr>
              <a:lnSpc>
                <a:spcPct val="80000"/>
              </a:lnSpc>
              <a:spcBef>
                <a:spcPts val="600"/>
              </a:spcBef>
            </a:pPr>
            <a:endParaRPr lang="en-US" b="1" dirty="0" smtClean="0">
              <a:latin typeface="Arial" pitchFamily="34" charset="0"/>
              <a:cs typeface="Arial" pitchFamily="34" charset="0"/>
            </a:endParaRPr>
          </a:p>
          <a:p>
            <a:pPr>
              <a:lnSpc>
                <a:spcPct val="80000"/>
              </a:lnSpc>
              <a:spcBef>
                <a:spcPts val="600"/>
              </a:spcBef>
            </a:pPr>
            <a:r>
              <a:rPr lang="en-US" b="1" dirty="0" smtClean="0">
                <a:latin typeface="Arial" pitchFamily="34" charset="0"/>
                <a:cs typeface="Arial" pitchFamily="34" charset="0"/>
              </a:rPr>
              <a:t>Circumvention </a:t>
            </a:r>
            <a:r>
              <a:rPr lang="en-US" b="1" dirty="0">
                <a:latin typeface="Arial" pitchFamily="34" charset="0"/>
                <a:cs typeface="Arial" pitchFamily="34" charset="0"/>
              </a:rPr>
              <a:t>or Illegal Start</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interlock detected engine is running but initial test – PASS was not provided within 4 minutes after device detected engine run</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this requires the deliberate “bypassing” of the interlock wiring but can be accomplished by push starting a vehicle with manual transmission</a:t>
            </a:r>
          </a:p>
          <a:p>
            <a:pPr>
              <a:lnSpc>
                <a:spcPct val="80000"/>
              </a:lnSpc>
              <a:spcBef>
                <a:spcPts val="600"/>
              </a:spcBef>
            </a:pPr>
            <a:r>
              <a:rPr lang="en-US" b="1" dirty="0">
                <a:latin typeface="Arial" pitchFamily="34" charset="0"/>
                <a:cs typeface="Arial" pitchFamily="34" charset="0"/>
              </a:rPr>
              <a:t>How </a:t>
            </a:r>
            <a:r>
              <a:rPr lang="en-US" b="1" dirty="0" smtClean="0">
                <a:latin typeface="Arial" pitchFamily="34" charset="0"/>
                <a:cs typeface="Arial" pitchFamily="34" charset="0"/>
              </a:rPr>
              <a:t>is this information used?</a:t>
            </a:r>
            <a:endParaRPr lang="en-US" b="1" dirty="0">
              <a:latin typeface="Arial" pitchFamily="34" charset="0"/>
              <a:cs typeface="Arial" pitchFamily="34" charset="0"/>
            </a:endParaRP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look for passing test within few minutes after start violation and then look for subsequent “retest” – PASS entries (used to check validity of circumvention)</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if no subsequent passing breath tests &amp; engine is not off for several minutes - indication circumvention is valid and client drove car for duration of time between circumvention and “engine off” event</a:t>
            </a:r>
          </a:p>
        </p:txBody>
      </p:sp>
      <p:pic>
        <p:nvPicPr>
          <p:cNvPr id="6" name="Picture 7"/>
          <p:cNvPicPr>
            <a:picLocks noChangeAspect="1" noChangeArrowheads="1"/>
          </p:cNvPicPr>
          <p:nvPr/>
        </p:nvPicPr>
        <p:blipFill>
          <a:blip r:embed="rId4">
            <a:lum bright="-8000" contrast="34000"/>
          </a:blip>
          <a:srcRect/>
          <a:stretch>
            <a:fillRect/>
          </a:stretch>
        </p:blipFill>
        <p:spPr bwMode="auto">
          <a:xfrm>
            <a:off x="6709308" y="4953000"/>
            <a:ext cx="2129892" cy="1752600"/>
          </a:xfrm>
          <a:prstGeom prst="rect">
            <a:avLst/>
          </a:prstGeom>
          <a:noFill/>
          <a:ln w="9525">
            <a:noFill/>
            <a:miter lim="800000"/>
            <a:headEnd/>
            <a:tailEnd/>
          </a:ln>
        </p:spPr>
      </p:pic>
    </p:spTree>
    <p:extLst>
      <p:ext uri="{BB962C8B-B14F-4D97-AF65-F5344CB8AC3E}">
        <p14:creationId xmlns:p14="http://schemas.microsoft.com/office/powerpoint/2010/main" val="226245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0"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638800"/>
            <a:ext cx="1797417" cy="862854"/>
          </a:xfrm>
          <a:prstGeom prst="rect">
            <a:avLst/>
          </a:prstGeom>
        </p:spPr>
      </p:pic>
      <p:sp>
        <p:nvSpPr>
          <p:cNvPr id="2" name="Rectangle 1"/>
          <p:cNvSpPr/>
          <p:nvPr/>
        </p:nvSpPr>
        <p:spPr>
          <a:xfrm>
            <a:off x="1981200" y="381000"/>
            <a:ext cx="5443537" cy="4819781"/>
          </a:xfrm>
          <a:prstGeom prst="rect">
            <a:avLst/>
          </a:prstGeom>
        </p:spPr>
        <p:txBody>
          <a:bodyPr wrap="square">
            <a:spAutoFit/>
          </a:bodyPr>
          <a:lstStyle/>
          <a:p>
            <a:pPr algn="ctr">
              <a:lnSpc>
                <a:spcPct val="80000"/>
              </a:lnSpc>
              <a:spcBef>
                <a:spcPts val="600"/>
              </a:spcBef>
            </a:pPr>
            <a:r>
              <a:rPr lang="en-US" sz="3200" b="1" dirty="0" smtClean="0">
                <a:latin typeface="Arial" pitchFamily="34" charset="0"/>
                <a:cs typeface="Arial" pitchFamily="34" charset="0"/>
              </a:rPr>
              <a:t>IID Terminology</a:t>
            </a:r>
          </a:p>
          <a:p>
            <a:pPr>
              <a:lnSpc>
                <a:spcPct val="80000"/>
              </a:lnSpc>
              <a:spcBef>
                <a:spcPts val="600"/>
              </a:spcBef>
            </a:pPr>
            <a:endParaRPr lang="en-US" b="1" dirty="0">
              <a:latin typeface="Arial" pitchFamily="34" charset="0"/>
              <a:cs typeface="Arial" pitchFamily="34" charset="0"/>
            </a:endParaRPr>
          </a:p>
          <a:p>
            <a:pPr>
              <a:lnSpc>
                <a:spcPct val="80000"/>
              </a:lnSpc>
              <a:spcBef>
                <a:spcPts val="600"/>
              </a:spcBef>
            </a:pPr>
            <a:r>
              <a:rPr lang="en-US" b="1" dirty="0" smtClean="0">
                <a:latin typeface="Arial" pitchFamily="34" charset="0"/>
                <a:cs typeface="Arial" pitchFamily="34" charset="0"/>
              </a:rPr>
              <a:t>Power </a:t>
            </a:r>
            <a:r>
              <a:rPr lang="en-US" b="1" dirty="0">
                <a:latin typeface="Arial" pitchFamily="34" charset="0"/>
                <a:cs typeface="Arial" pitchFamily="34" charset="0"/>
              </a:rPr>
              <a:t>Fail</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source of power was lost or disconnected (low vehicle battery voltage; tampering with power to device by disconnecting it; poor wire connection or short – detected with multiple power on/fails in short time span; blown fuse)</a:t>
            </a:r>
          </a:p>
          <a:p>
            <a:pPr>
              <a:lnSpc>
                <a:spcPct val="80000"/>
              </a:lnSpc>
              <a:spcBef>
                <a:spcPts val="600"/>
              </a:spcBef>
            </a:pPr>
            <a:endParaRPr lang="en-US" sz="1400" dirty="0">
              <a:latin typeface="Arial" pitchFamily="34" charset="0"/>
              <a:cs typeface="Arial" pitchFamily="34" charset="0"/>
            </a:endParaRPr>
          </a:p>
          <a:p>
            <a:pPr>
              <a:lnSpc>
                <a:spcPct val="80000"/>
              </a:lnSpc>
              <a:spcBef>
                <a:spcPts val="600"/>
              </a:spcBef>
            </a:pPr>
            <a:r>
              <a:rPr lang="en-US" b="1" dirty="0">
                <a:latin typeface="Arial" pitchFamily="34" charset="0"/>
                <a:cs typeface="Arial" pitchFamily="34" charset="0"/>
              </a:rPr>
              <a:t>How </a:t>
            </a:r>
            <a:r>
              <a:rPr lang="en-US" b="1" dirty="0" smtClean="0">
                <a:latin typeface="Arial" pitchFamily="34" charset="0"/>
                <a:cs typeface="Arial" pitchFamily="34" charset="0"/>
              </a:rPr>
              <a:t>is this information used?</a:t>
            </a:r>
            <a:endParaRPr lang="en-US" b="1" dirty="0">
              <a:latin typeface="Arial" pitchFamily="34" charset="0"/>
              <a:cs typeface="Arial" pitchFamily="34" charset="0"/>
            </a:endParaRP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power fails that last more than 60 minutes is cause for concern if log did not have “low battery” events preceding the power fail entry</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if client is tampering by disconnecting device from power it usually is done more than once and for long periods of time</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very short power disconnects of a minute or two should not be a concern</a:t>
            </a:r>
          </a:p>
        </p:txBody>
      </p:sp>
    </p:spTree>
    <p:extLst>
      <p:ext uri="{BB962C8B-B14F-4D97-AF65-F5344CB8AC3E}">
        <p14:creationId xmlns:p14="http://schemas.microsoft.com/office/powerpoint/2010/main" val="29421550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1"/>
          <p:cNvSpPr/>
          <p:nvPr/>
        </p:nvSpPr>
        <p:spPr>
          <a:xfrm>
            <a:off x="1670207" y="1143000"/>
            <a:ext cx="5187793" cy="3837974"/>
          </a:xfrm>
          <a:prstGeom prst="rect">
            <a:avLst/>
          </a:prstGeom>
        </p:spPr>
        <p:txBody>
          <a:bodyPr wrap="square">
            <a:spAutoFit/>
          </a:bodyPr>
          <a:lstStyle/>
          <a:p>
            <a:pPr algn="ctr">
              <a:lnSpc>
                <a:spcPct val="80000"/>
              </a:lnSpc>
              <a:spcBef>
                <a:spcPts val="600"/>
              </a:spcBef>
            </a:pPr>
            <a:r>
              <a:rPr lang="en-US" sz="3200" b="1" dirty="0" smtClean="0">
                <a:latin typeface="Arial" pitchFamily="34" charset="0"/>
                <a:cs typeface="Arial" pitchFamily="34" charset="0"/>
              </a:rPr>
              <a:t>IID Terminology</a:t>
            </a:r>
          </a:p>
          <a:p>
            <a:pPr>
              <a:lnSpc>
                <a:spcPct val="80000"/>
              </a:lnSpc>
              <a:spcBef>
                <a:spcPts val="600"/>
              </a:spcBef>
            </a:pPr>
            <a:endParaRPr lang="en-US" b="1" dirty="0">
              <a:latin typeface="Arial" pitchFamily="34" charset="0"/>
              <a:cs typeface="Arial" pitchFamily="34" charset="0"/>
            </a:endParaRPr>
          </a:p>
          <a:p>
            <a:pPr>
              <a:lnSpc>
                <a:spcPct val="80000"/>
              </a:lnSpc>
              <a:spcBef>
                <a:spcPts val="600"/>
              </a:spcBef>
            </a:pPr>
            <a:endParaRPr lang="en-US" b="1" dirty="0" smtClean="0">
              <a:latin typeface="Arial" pitchFamily="34" charset="0"/>
              <a:cs typeface="Arial" pitchFamily="34" charset="0"/>
            </a:endParaRPr>
          </a:p>
          <a:p>
            <a:pPr>
              <a:lnSpc>
                <a:spcPct val="80000"/>
              </a:lnSpc>
              <a:spcBef>
                <a:spcPts val="600"/>
              </a:spcBef>
            </a:pPr>
            <a:r>
              <a:rPr lang="en-US" b="1" dirty="0" smtClean="0">
                <a:latin typeface="Arial" pitchFamily="34" charset="0"/>
                <a:cs typeface="Arial" pitchFamily="34" charset="0"/>
              </a:rPr>
              <a:t>Connected </a:t>
            </a:r>
            <a:r>
              <a:rPr lang="en-US" b="1" dirty="0">
                <a:latin typeface="Arial" pitchFamily="34" charset="0"/>
                <a:cs typeface="Arial" pitchFamily="34" charset="0"/>
              </a:rPr>
              <a:t>or Disconnected Head</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not a violation or cause for concern</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allowable for client to remove head at end of driving event and take head unit inside</a:t>
            </a:r>
          </a:p>
          <a:p>
            <a:pPr marL="285750" indent="-285750">
              <a:lnSpc>
                <a:spcPct val="80000"/>
              </a:lnSpc>
              <a:spcBef>
                <a:spcPts val="600"/>
              </a:spcBef>
              <a:buFont typeface="Arial" panose="020B0604020202020204" pitchFamily="34" charset="0"/>
              <a:buChar char="•"/>
            </a:pPr>
            <a:endParaRPr lang="en-US" b="1" dirty="0">
              <a:latin typeface="Arial" pitchFamily="34" charset="0"/>
              <a:cs typeface="Arial" pitchFamily="34" charset="0"/>
            </a:endParaRPr>
          </a:p>
          <a:p>
            <a:pPr>
              <a:lnSpc>
                <a:spcPct val="80000"/>
              </a:lnSpc>
              <a:spcBef>
                <a:spcPts val="600"/>
              </a:spcBef>
            </a:pPr>
            <a:r>
              <a:rPr lang="en-US" b="1" dirty="0">
                <a:latin typeface="Arial" pitchFamily="34" charset="0"/>
                <a:cs typeface="Arial" pitchFamily="34" charset="0"/>
              </a:rPr>
              <a:t>How </a:t>
            </a:r>
            <a:r>
              <a:rPr lang="en-US" b="1" dirty="0" smtClean="0">
                <a:latin typeface="Arial" pitchFamily="34" charset="0"/>
                <a:cs typeface="Arial" pitchFamily="34" charset="0"/>
              </a:rPr>
              <a:t>is this information used?</a:t>
            </a:r>
            <a:endParaRPr lang="en-US" b="1" dirty="0">
              <a:latin typeface="Arial" pitchFamily="34" charset="0"/>
              <a:cs typeface="Arial" pitchFamily="34" charset="0"/>
            </a:endParaRP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concern only when the head connects and disconnects and there is a pattern after engine starts w/o a head connect shortly after</a:t>
            </a:r>
          </a:p>
          <a:p>
            <a:pPr>
              <a:lnSpc>
                <a:spcPct val="80000"/>
              </a:lnSpc>
              <a:spcBef>
                <a:spcPts val="600"/>
              </a:spcBef>
            </a:pPr>
            <a:endParaRPr lang="en-US" dirty="0">
              <a:latin typeface="Arial" pitchFamily="34" charset="0"/>
              <a:cs typeface="Arial" pitchFamily="34" charset="0"/>
            </a:endParaRPr>
          </a:p>
        </p:txBody>
      </p:sp>
    </p:spTree>
    <p:extLst>
      <p:ext uri="{BB962C8B-B14F-4D97-AF65-F5344CB8AC3E}">
        <p14:creationId xmlns:p14="http://schemas.microsoft.com/office/powerpoint/2010/main" val="9934175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660314"/>
            <a:ext cx="1752599" cy="841340"/>
          </a:xfrm>
          <a:prstGeom prst="rect">
            <a:avLst/>
          </a:prstGeom>
        </p:spPr>
      </p:pic>
      <p:sp>
        <p:nvSpPr>
          <p:cNvPr id="2" name="Rectangle 1"/>
          <p:cNvSpPr/>
          <p:nvPr/>
        </p:nvSpPr>
        <p:spPr>
          <a:xfrm>
            <a:off x="2286000" y="1225320"/>
            <a:ext cx="4572000" cy="5253746"/>
          </a:xfrm>
          <a:prstGeom prst="rect">
            <a:avLst/>
          </a:prstGeom>
        </p:spPr>
        <p:txBody>
          <a:bodyPr>
            <a:spAutoFit/>
          </a:bodyPr>
          <a:lstStyle/>
          <a:p>
            <a:pPr algn="ctr">
              <a:lnSpc>
                <a:spcPct val="80000"/>
              </a:lnSpc>
              <a:spcBef>
                <a:spcPts val="600"/>
              </a:spcBef>
            </a:pPr>
            <a:r>
              <a:rPr lang="en-US" sz="3200" b="1" dirty="0" smtClean="0">
                <a:latin typeface="Arial" pitchFamily="34" charset="0"/>
                <a:cs typeface="Arial" pitchFamily="34" charset="0"/>
              </a:rPr>
              <a:t>IID Terminology</a:t>
            </a:r>
          </a:p>
          <a:p>
            <a:pPr>
              <a:lnSpc>
                <a:spcPct val="80000"/>
              </a:lnSpc>
              <a:spcBef>
                <a:spcPts val="600"/>
              </a:spcBef>
            </a:pPr>
            <a:endParaRPr lang="en-US" b="1" dirty="0">
              <a:latin typeface="Arial" pitchFamily="34" charset="0"/>
              <a:cs typeface="Arial" pitchFamily="34" charset="0"/>
            </a:endParaRPr>
          </a:p>
          <a:p>
            <a:pPr>
              <a:lnSpc>
                <a:spcPct val="80000"/>
              </a:lnSpc>
              <a:spcBef>
                <a:spcPts val="600"/>
              </a:spcBef>
            </a:pPr>
            <a:endParaRPr lang="en-US" b="1" dirty="0" smtClean="0">
              <a:latin typeface="Arial" pitchFamily="34" charset="0"/>
              <a:cs typeface="Arial" pitchFamily="34" charset="0"/>
            </a:endParaRPr>
          </a:p>
          <a:p>
            <a:pPr>
              <a:lnSpc>
                <a:spcPct val="80000"/>
              </a:lnSpc>
              <a:spcBef>
                <a:spcPts val="600"/>
              </a:spcBef>
            </a:pPr>
            <a:r>
              <a:rPr lang="en-US" b="1" dirty="0" smtClean="0">
                <a:latin typeface="Arial" pitchFamily="34" charset="0"/>
                <a:cs typeface="Arial" pitchFamily="34" charset="0"/>
              </a:rPr>
              <a:t>Violation </a:t>
            </a:r>
            <a:r>
              <a:rPr lang="en-US" b="1" dirty="0">
                <a:latin typeface="Arial" pitchFamily="34" charset="0"/>
                <a:cs typeface="Arial" pitchFamily="34" charset="0"/>
              </a:rPr>
              <a:t>Lockout</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interlock pre-set with allowable number of </a:t>
            </a:r>
            <a:r>
              <a:rPr lang="en-US" dirty="0" smtClean="0">
                <a:latin typeface="Arial" pitchFamily="34" charset="0"/>
                <a:cs typeface="Arial" pitchFamily="34" charset="0"/>
              </a:rPr>
              <a:t>violations based on state regulations</a:t>
            </a:r>
            <a:endParaRPr lang="en-US" dirty="0">
              <a:solidFill>
                <a:srgbClr val="FF0000"/>
              </a:solidFill>
              <a:latin typeface="Arial" pitchFamily="34" charset="0"/>
              <a:cs typeface="Arial" pitchFamily="34" charset="0"/>
            </a:endParaRP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skips a test</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fails a test</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has illegal start or circumvention</a:t>
            </a:r>
          </a:p>
          <a:p>
            <a:pPr marL="285750" indent="-285750">
              <a:lnSpc>
                <a:spcPct val="80000"/>
              </a:lnSpc>
              <a:spcBef>
                <a:spcPts val="600"/>
              </a:spcBef>
              <a:buFont typeface="Arial" panose="020B0604020202020204" pitchFamily="34" charset="0"/>
              <a:buChar char="•"/>
            </a:pPr>
            <a:endParaRPr lang="en-US" dirty="0">
              <a:latin typeface="Arial" pitchFamily="34" charset="0"/>
              <a:cs typeface="Arial" pitchFamily="34" charset="0"/>
            </a:endParaRPr>
          </a:p>
          <a:p>
            <a:pPr>
              <a:lnSpc>
                <a:spcPct val="80000"/>
              </a:lnSpc>
              <a:spcBef>
                <a:spcPts val="600"/>
              </a:spcBef>
            </a:pPr>
            <a:r>
              <a:rPr lang="en-US" b="1" dirty="0">
                <a:latin typeface="Arial" pitchFamily="34" charset="0"/>
                <a:cs typeface="Arial" pitchFamily="34" charset="0"/>
              </a:rPr>
              <a:t>How </a:t>
            </a:r>
            <a:r>
              <a:rPr lang="en-US" b="1" dirty="0" smtClean="0">
                <a:latin typeface="Arial" pitchFamily="34" charset="0"/>
                <a:cs typeface="Arial" pitchFamily="34" charset="0"/>
              </a:rPr>
              <a:t>is this information used?</a:t>
            </a:r>
            <a:endParaRPr lang="en-US" b="1" dirty="0">
              <a:latin typeface="Arial" pitchFamily="34" charset="0"/>
              <a:cs typeface="Arial" pitchFamily="34" charset="0"/>
            </a:endParaRP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device enters a grace period before going into final lockout</a:t>
            </a: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displayed on client’s interlock screen </a:t>
            </a:r>
            <a:endParaRPr lang="en-US" dirty="0">
              <a:solidFill>
                <a:srgbClr val="FF0000"/>
              </a:solidFill>
              <a:latin typeface="Arial" pitchFamily="34" charset="0"/>
              <a:cs typeface="Arial" pitchFamily="34" charset="0"/>
            </a:endParaRPr>
          </a:p>
          <a:p>
            <a:pPr marL="285750" indent="-285750">
              <a:lnSpc>
                <a:spcPct val="80000"/>
              </a:lnSpc>
              <a:spcBef>
                <a:spcPts val="600"/>
              </a:spcBef>
              <a:buFont typeface="Arial" panose="020B0604020202020204" pitchFamily="34" charset="0"/>
              <a:buChar char="•"/>
            </a:pPr>
            <a:r>
              <a:rPr lang="en-US" dirty="0">
                <a:latin typeface="Arial" pitchFamily="34" charset="0"/>
                <a:cs typeface="Arial" pitchFamily="34" charset="0"/>
              </a:rPr>
              <a:t>this entry does not mean client is in violation; look at all events that occurred to create lockout condition</a:t>
            </a:r>
          </a:p>
          <a:p>
            <a:pPr marL="285750" indent="-285750">
              <a:lnSpc>
                <a:spcPct val="80000"/>
              </a:lnSpc>
              <a:spcBef>
                <a:spcPts val="600"/>
              </a:spcBef>
              <a:buFont typeface="Arial" panose="020B0604020202020204" pitchFamily="34" charset="0"/>
              <a:buChar char="•"/>
            </a:pPr>
            <a:endParaRPr lang="en-US" dirty="0">
              <a:latin typeface="Arial" pitchFamily="34" charset="0"/>
              <a:cs typeface="Arial" pitchFamily="34" charset="0"/>
            </a:endParaRPr>
          </a:p>
        </p:txBody>
      </p:sp>
    </p:spTree>
    <p:extLst>
      <p:ext uri="{BB962C8B-B14F-4D97-AF65-F5344CB8AC3E}">
        <p14:creationId xmlns:p14="http://schemas.microsoft.com/office/powerpoint/2010/main" val="38539499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638800"/>
            <a:ext cx="1797417" cy="862854"/>
          </a:xfrm>
          <a:prstGeom prst="rect">
            <a:avLst/>
          </a:prstGeom>
        </p:spPr>
      </p:pic>
      <p:sp>
        <p:nvSpPr>
          <p:cNvPr id="2" name="Rectangle 1"/>
          <p:cNvSpPr/>
          <p:nvPr/>
        </p:nvSpPr>
        <p:spPr>
          <a:xfrm>
            <a:off x="2286000" y="1305342"/>
            <a:ext cx="4572000" cy="4031873"/>
          </a:xfrm>
          <a:prstGeom prst="rect">
            <a:avLst/>
          </a:prstGeom>
        </p:spPr>
        <p:txBody>
          <a:bodyPr>
            <a:sp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Ignoring a rolling </a:t>
            </a:r>
            <a:r>
              <a:rPr lang="en-US" sz="2000" dirty="0" smtClean="0">
                <a:latin typeface="Arial" panose="020B0604020202020204" pitchFamily="34" charset="0"/>
                <a:cs typeface="Arial" panose="020B0604020202020204" pitchFamily="34" charset="0"/>
              </a:rPr>
              <a:t>test – displayed as a “</a:t>
            </a:r>
            <a:r>
              <a:rPr lang="en-US" sz="2000" dirty="0">
                <a:latin typeface="Arial" panose="020B0604020202020204" pitchFamily="34" charset="0"/>
                <a:cs typeface="Arial" panose="020B0604020202020204" pitchFamily="34" charset="0"/>
              </a:rPr>
              <a:t>Missed Test</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Providing a sample on an initial or rolling test that is not a </a:t>
            </a:r>
            <a:r>
              <a:rPr lang="en-US" sz="2000" dirty="0" smtClean="0">
                <a:latin typeface="Arial" panose="020B0604020202020204" pitchFamily="34" charset="0"/>
                <a:cs typeface="Arial" panose="020B0604020202020204" pitchFamily="34" charset="0"/>
              </a:rPr>
              <a:t>pass -displayed </a:t>
            </a:r>
            <a:r>
              <a:rPr lang="en-US" sz="2000" dirty="0">
                <a:latin typeface="Arial" panose="020B0604020202020204" pitchFamily="34" charset="0"/>
                <a:cs typeface="Arial" panose="020B0604020202020204" pitchFamily="34" charset="0"/>
              </a:rPr>
              <a:t>as a “</a:t>
            </a:r>
            <a:r>
              <a:rPr lang="en-US" sz="2000" dirty="0" smtClean="0">
                <a:latin typeface="Arial" panose="020B0604020202020204" pitchFamily="34" charset="0"/>
                <a:cs typeface="Arial" panose="020B0604020202020204" pitchFamily="34" charset="0"/>
              </a:rPr>
              <a:t>FAIL” or </a:t>
            </a:r>
            <a:r>
              <a:rPr lang="en-US" sz="2000" dirty="0">
                <a:latin typeface="Arial" panose="020B0604020202020204" pitchFamily="34" charset="0"/>
                <a:cs typeface="Arial" panose="020B0604020202020204" pitchFamily="34" charset="0"/>
              </a:rPr>
              <a:t>“VIOL</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Bypassing the device by starting your vehicle without providing a passing </a:t>
            </a:r>
            <a:r>
              <a:rPr lang="en-US" sz="2000" dirty="0" smtClean="0">
                <a:latin typeface="Arial" panose="020B0604020202020204" pitchFamily="34" charset="0"/>
                <a:cs typeface="Arial" panose="020B0604020202020204" pitchFamily="34" charset="0"/>
              </a:rPr>
              <a:t>test - displayed </a:t>
            </a:r>
            <a:r>
              <a:rPr lang="en-US" sz="2000" dirty="0">
                <a:latin typeface="Arial" panose="020B0604020202020204" pitchFamily="34" charset="0"/>
                <a:cs typeface="Arial" panose="020B0604020202020204" pitchFamily="34" charset="0"/>
              </a:rPr>
              <a:t>as a “START VIOL”</a:t>
            </a:r>
          </a:p>
          <a:p>
            <a:pPr marL="285750" lvl="0" indent="-285750">
              <a:buFont typeface="Arial" panose="020B0604020202020204" pitchFamily="34" charset="0"/>
              <a:buChar char="•"/>
            </a:pPr>
            <a:r>
              <a:rPr lang="en-US" sz="2000" dirty="0" smtClean="0">
                <a:latin typeface="Arial" panose="020B0604020202020204" pitchFamily="34" charset="0"/>
                <a:cs typeface="Arial" panose="020B0604020202020204" pitchFamily="34" charset="0"/>
              </a:rPr>
              <a:t>Disconnecting </a:t>
            </a:r>
            <a:r>
              <a:rPr lang="en-US" sz="2000" dirty="0">
                <a:latin typeface="Arial" panose="020B0604020202020204" pitchFamily="34" charset="0"/>
                <a:cs typeface="Arial" panose="020B0604020202020204" pitchFamily="34" charset="0"/>
              </a:rPr>
              <a:t>the handset unit from the curly cord while the engine is </a:t>
            </a:r>
            <a:r>
              <a:rPr lang="en-US" sz="2000" dirty="0" smtClean="0">
                <a:latin typeface="Arial" panose="020B0604020202020204" pitchFamily="34" charset="0"/>
                <a:cs typeface="Arial" panose="020B0604020202020204" pitchFamily="34" charset="0"/>
              </a:rPr>
              <a:t>on</a:t>
            </a:r>
            <a:endParaRPr lang="en-US" sz="2000" dirty="0">
              <a:latin typeface="Arial" panose="020B0604020202020204" pitchFamily="34" charset="0"/>
              <a:cs typeface="Arial" panose="020B0604020202020204" pitchFamily="34" charset="0"/>
            </a:endParaRPr>
          </a:p>
        </p:txBody>
      </p:sp>
      <p:sp>
        <p:nvSpPr>
          <p:cNvPr id="3" name="TextBox 2"/>
          <p:cNvSpPr txBox="1"/>
          <p:nvPr/>
        </p:nvSpPr>
        <p:spPr>
          <a:xfrm>
            <a:off x="1981200" y="1143000"/>
            <a:ext cx="5410200" cy="584775"/>
          </a:xfrm>
          <a:prstGeom prst="rect">
            <a:avLst/>
          </a:prstGeom>
          <a:noFill/>
        </p:spPr>
        <p:txBody>
          <a:bodyPr wrap="square" rtlCol="0">
            <a:spAutoFit/>
          </a:bodyPr>
          <a:lstStyle/>
          <a:p>
            <a:pPr algn="ctr"/>
            <a:r>
              <a:rPr lang="en-US" sz="3200" b="1" dirty="0" smtClean="0">
                <a:latin typeface="Arial" panose="020B0604020202020204" pitchFamily="34" charset="0"/>
                <a:cs typeface="Arial" panose="020B0604020202020204" pitchFamily="34" charset="0"/>
              </a:rPr>
              <a:t>What Causes a Violation?</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62382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30097" y="-7620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770054"/>
            <a:ext cx="1524000" cy="731600"/>
          </a:xfrm>
          <a:prstGeom prst="rect">
            <a:avLst/>
          </a:prstGeom>
        </p:spPr>
      </p:pic>
      <p:sp>
        <p:nvSpPr>
          <p:cNvPr id="2" name="Rectangle 1"/>
          <p:cNvSpPr/>
          <p:nvPr/>
        </p:nvSpPr>
        <p:spPr>
          <a:xfrm>
            <a:off x="2344672" y="1905000"/>
            <a:ext cx="4495800" cy="404663"/>
          </a:xfrm>
          <a:prstGeom prst="rect">
            <a:avLst/>
          </a:prstGeom>
        </p:spPr>
        <p:txBody>
          <a:bodyPr wrap="square">
            <a:spAutoFit/>
          </a:bodyPr>
          <a:lstStyle/>
          <a:p>
            <a:pPr marL="285750" indent="-285750">
              <a:lnSpc>
                <a:spcPct val="110000"/>
              </a:lnSpc>
              <a:spcAft>
                <a:spcPts val="600"/>
              </a:spcAft>
              <a:buFont typeface="Arial" panose="020B0604020202020204" pitchFamily="34" charset="0"/>
              <a:buChar char="•"/>
            </a:pPr>
            <a:endParaRPr lang="en-US" sz="2000" spc="150" dirty="0">
              <a:ln w="11430"/>
              <a:latin typeface="Arial" panose="020B0604020202020204" pitchFamily="34" charset="0"/>
              <a:cs typeface="Arial" panose="020B0604020202020204" pitchFamily="34" charset="0"/>
            </a:endParaRPr>
          </a:p>
        </p:txBody>
      </p:sp>
      <p:sp>
        <p:nvSpPr>
          <p:cNvPr id="3" name="TextBox 2"/>
          <p:cNvSpPr txBox="1"/>
          <p:nvPr/>
        </p:nvSpPr>
        <p:spPr>
          <a:xfrm>
            <a:off x="1670206" y="625173"/>
            <a:ext cx="6178393" cy="1077218"/>
          </a:xfrm>
          <a:prstGeom prst="rect">
            <a:avLst/>
          </a:prstGeom>
          <a:noFill/>
        </p:spPr>
        <p:txBody>
          <a:bodyPr wrap="square" rtlCol="0">
            <a:spAutoFit/>
          </a:bodyPr>
          <a:lstStyle/>
          <a:p>
            <a:pPr algn="ctr"/>
            <a:r>
              <a:rPr lang="en-US" sz="3200" b="1" dirty="0" smtClean="0">
                <a:latin typeface="Arial" panose="020B0604020202020204" pitchFamily="34" charset="0"/>
                <a:cs typeface="Arial" panose="020B0604020202020204" pitchFamily="34" charset="0"/>
              </a:rPr>
              <a:t>Environmental Alcohol – The Myths vs. The Truths</a:t>
            </a:r>
            <a:endParaRPr lang="en-US" sz="3200" b="1" dirty="0">
              <a:latin typeface="Arial" panose="020B0604020202020204" pitchFamily="34" charset="0"/>
              <a:cs typeface="Arial" panose="020B0604020202020204" pitchFamily="34" charset="0"/>
            </a:endParaRPr>
          </a:p>
        </p:txBody>
      </p:sp>
      <p:sp>
        <p:nvSpPr>
          <p:cNvPr id="6" name="TextBox 5"/>
          <p:cNvSpPr txBox="1"/>
          <p:nvPr/>
        </p:nvSpPr>
        <p:spPr>
          <a:xfrm>
            <a:off x="990600" y="2309662"/>
            <a:ext cx="7315200" cy="3046988"/>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Environmental Alcohol</a:t>
            </a:r>
          </a:p>
          <a:p>
            <a:pPr marL="342900"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Mouthwash</a:t>
            </a:r>
          </a:p>
          <a:p>
            <a:pPr marL="342900"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Air fresheners</a:t>
            </a:r>
          </a:p>
          <a:p>
            <a:pPr marL="342900"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Hand sanitizer</a:t>
            </a:r>
          </a:p>
          <a:p>
            <a:pPr marL="342900"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Cologne</a:t>
            </a:r>
          </a:p>
          <a:p>
            <a:pPr marL="342900"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Foods &amp; drinks</a:t>
            </a:r>
          </a:p>
          <a:p>
            <a:r>
              <a:rPr lang="en-US" sz="2400" b="1" dirty="0" smtClean="0">
                <a:latin typeface="Arial" panose="020B0604020202020204" pitchFamily="34" charset="0"/>
                <a:cs typeface="Arial" panose="020B0604020202020204" pitchFamily="34" charset="0"/>
              </a:rPr>
              <a:t>Dissipation Rate</a:t>
            </a:r>
          </a:p>
          <a:p>
            <a:pPr marL="342900"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Consumed vs. Environmental</a:t>
            </a:r>
            <a:endParaRPr lang="en-US" sz="2000" dirty="0">
              <a:latin typeface="Arial" panose="020B0604020202020204" pitchFamily="34" charset="0"/>
              <a:cs typeface="Arial" panose="020B0604020202020204" pitchFamily="34" charset="0"/>
            </a:endParaRPr>
          </a:p>
          <a:p>
            <a:r>
              <a:rPr lang="en-US" sz="2400" b="1" dirty="0" smtClean="0">
                <a:latin typeface="Arial" panose="020B0604020202020204" pitchFamily="34" charset="0"/>
                <a:cs typeface="Arial" panose="020B0604020202020204" pitchFamily="34" charset="0"/>
              </a:rPr>
              <a:t>Demo (with spray)</a:t>
            </a:r>
            <a:endParaRPr lang="en-US" sz="2400" b="1"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5173" y="1702391"/>
            <a:ext cx="2708546" cy="203141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4970" y="4002433"/>
            <a:ext cx="1921359" cy="1493493"/>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9200" y="4518088"/>
            <a:ext cx="1700246" cy="1806511"/>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00" y="1239982"/>
            <a:ext cx="1507067" cy="1066800"/>
          </a:xfrm>
          <a:prstGeom prst="rect">
            <a:avLst/>
          </a:prstGeom>
        </p:spPr>
      </p:pic>
    </p:spTree>
    <p:extLst>
      <p:ext uri="{BB962C8B-B14F-4D97-AF65-F5344CB8AC3E}">
        <p14:creationId xmlns:p14="http://schemas.microsoft.com/office/powerpoint/2010/main" val="21579136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27597"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1"/>
          <p:cNvSpPr/>
          <p:nvPr/>
        </p:nvSpPr>
        <p:spPr>
          <a:xfrm>
            <a:off x="2286000" y="2156344"/>
            <a:ext cx="4572000" cy="3037755"/>
          </a:xfrm>
          <a:prstGeom prst="rect">
            <a:avLst/>
          </a:prstGeom>
        </p:spPr>
        <p:txBody>
          <a:bodyPr>
            <a:spAutoFit/>
          </a:bodyPr>
          <a:lstStyle/>
          <a:p>
            <a:pPr marL="457200" indent="-457200">
              <a:buFont typeface="Arial" panose="020B0604020202020204" pitchFamily="34" charset="0"/>
              <a:buChar char="•"/>
            </a:pPr>
            <a:r>
              <a:rPr lang="en-US" sz="2800" dirty="0"/>
              <a:t>Average per Hour =  .018</a:t>
            </a:r>
          </a:p>
          <a:p>
            <a:pPr marL="432465" indent="-432465">
              <a:buNone/>
            </a:pPr>
            <a:endParaRPr lang="en-US" sz="800" dirty="0"/>
          </a:p>
          <a:p>
            <a:pPr marL="457200" indent="-457200">
              <a:buFont typeface="Arial" panose="020B0604020202020204" pitchFamily="34" charset="0"/>
              <a:buChar char="•"/>
            </a:pPr>
            <a:r>
              <a:rPr lang="en-US" sz="2800" dirty="0"/>
              <a:t>Usual Range =  .015 - .022</a:t>
            </a:r>
          </a:p>
          <a:p>
            <a:pPr marL="432465" indent="-432465">
              <a:buNone/>
            </a:pPr>
            <a:endParaRPr lang="en-US" sz="800" dirty="0"/>
          </a:p>
          <a:p>
            <a:pPr marL="457200" indent="-457200">
              <a:buFont typeface="Arial" panose="020B0604020202020204" pitchFamily="34" charset="0"/>
              <a:buChar char="•"/>
            </a:pPr>
            <a:r>
              <a:rPr lang="en-US" sz="2800" dirty="0"/>
              <a:t>More Weight = More Body Water = Lower </a:t>
            </a:r>
            <a:r>
              <a:rPr lang="en-US" sz="2800" dirty="0" err="1"/>
              <a:t>BrAC</a:t>
            </a:r>
            <a:r>
              <a:rPr lang="en-US" sz="2800" dirty="0"/>
              <a:t> </a:t>
            </a:r>
          </a:p>
          <a:p>
            <a:pPr marL="432465" indent="-432465">
              <a:buNone/>
            </a:pPr>
            <a:endParaRPr lang="en-US" sz="800" dirty="0"/>
          </a:p>
          <a:p>
            <a:pPr marL="457200" indent="-457200">
              <a:buFont typeface="Arial" panose="020B0604020202020204" pitchFamily="34" charset="0"/>
              <a:buChar char="•"/>
            </a:pPr>
            <a:r>
              <a:rPr lang="en-US" sz="2800" dirty="0"/>
              <a:t>Gender </a:t>
            </a:r>
            <a:r>
              <a:rPr lang="en-US" sz="2800" dirty="0" smtClean="0"/>
              <a:t>Metabolism</a:t>
            </a:r>
            <a:endParaRPr lang="en-US" sz="2800" dirty="0"/>
          </a:p>
          <a:p>
            <a:pPr>
              <a:lnSpc>
                <a:spcPct val="80000"/>
              </a:lnSpc>
              <a:spcBef>
                <a:spcPts val="600"/>
              </a:spcBef>
            </a:pPr>
            <a:endParaRPr lang="en-US" sz="2800" dirty="0">
              <a:latin typeface="Arial" pitchFamily="34" charset="0"/>
              <a:cs typeface="Arial" pitchFamily="34" charset="0"/>
            </a:endParaRPr>
          </a:p>
        </p:txBody>
      </p:sp>
      <p:sp>
        <p:nvSpPr>
          <p:cNvPr id="3" name="TextBox 2"/>
          <p:cNvSpPr txBox="1"/>
          <p:nvPr/>
        </p:nvSpPr>
        <p:spPr>
          <a:xfrm>
            <a:off x="990600" y="1219200"/>
            <a:ext cx="6629400" cy="646331"/>
          </a:xfrm>
          <a:prstGeom prst="rect">
            <a:avLst/>
          </a:prstGeom>
          <a:noFill/>
        </p:spPr>
        <p:txBody>
          <a:bodyPr wrap="square" rtlCol="0">
            <a:spAutoFit/>
          </a:bodyPr>
          <a:lstStyle/>
          <a:p>
            <a:pPr algn="ctr"/>
            <a:r>
              <a:rPr lang="en-US" sz="3600" b="1" dirty="0" smtClean="0"/>
              <a:t>Elimination Rate of Alcohol </a:t>
            </a:r>
            <a:endParaRPr lang="en-US" sz="3600" b="1" dirty="0"/>
          </a:p>
        </p:txBody>
      </p:sp>
    </p:spTree>
    <p:extLst>
      <p:ext uri="{BB962C8B-B14F-4D97-AF65-F5344CB8AC3E}">
        <p14:creationId xmlns:p14="http://schemas.microsoft.com/office/powerpoint/2010/main" val="35124451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9525"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1" y="5696894"/>
            <a:ext cx="1676400" cy="804760"/>
          </a:xfrm>
          <a:prstGeom prst="rect">
            <a:avLst/>
          </a:prstGeom>
        </p:spPr>
      </p:pic>
      <p:sp>
        <p:nvSpPr>
          <p:cNvPr id="2" name="Rectangle 1"/>
          <p:cNvSpPr/>
          <p:nvPr/>
        </p:nvSpPr>
        <p:spPr>
          <a:xfrm>
            <a:off x="1447800" y="1859340"/>
            <a:ext cx="6324600" cy="3108543"/>
          </a:xfrm>
          <a:prstGeom prst="rect">
            <a:avLst/>
          </a:prstGeom>
        </p:spPr>
        <p:txBody>
          <a:bodyPr wrap="square">
            <a:spAutoFit/>
          </a:bodyPr>
          <a:lstStyle/>
          <a:p>
            <a:pPr marL="342900" indent="-342900">
              <a:buFont typeface="Arial" panose="020B0604020202020204" pitchFamily="34" charset="0"/>
              <a:buChar char="•"/>
            </a:pPr>
            <a:r>
              <a:rPr lang="en-US" sz="2800" dirty="0">
                <a:latin typeface="Arial" pitchFamily="34" charset="0"/>
                <a:cs typeface="Arial" pitchFamily="34" charset="0"/>
              </a:rPr>
              <a:t>Fail rate – 0.00 or </a:t>
            </a:r>
            <a:r>
              <a:rPr lang="en-US" sz="2800" dirty="0" smtClean="0">
                <a:latin typeface="Arial" pitchFamily="34" charset="0"/>
                <a:cs typeface="Arial" pitchFamily="34" charset="0"/>
              </a:rPr>
              <a:t>0.04</a:t>
            </a:r>
            <a:endParaRPr lang="en-US" sz="2800" dirty="0">
              <a:latin typeface="Arial" pitchFamily="34" charset="0"/>
              <a:cs typeface="Arial" pitchFamily="34" charset="0"/>
            </a:endParaRPr>
          </a:p>
          <a:p>
            <a:pPr marL="342900" indent="-342900">
              <a:buFont typeface="Arial" panose="020B0604020202020204" pitchFamily="34" charset="0"/>
              <a:buChar char="•"/>
            </a:pPr>
            <a:r>
              <a:rPr lang="en-US" sz="2800" dirty="0">
                <a:latin typeface="Arial" pitchFamily="34" charset="0"/>
                <a:cs typeface="Arial" pitchFamily="34" charset="0"/>
              </a:rPr>
              <a:t>Positive or missed rolling retest – </a:t>
            </a:r>
            <a:r>
              <a:rPr lang="en-US" sz="2800" dirty="0" smtClean="0">
                <a:latin typeface="Arial" pitchFamily="34" charset="0"/>
                <a:cs typeface="Arial" pitchFamily="34" charset="0"/>
              </a:rPr>
              <a:t>horn will blow </a:t>
            </a:r>
            <a:r>
              <a:rPr lang="en-US" sz="2800" dirty="0">
                <a:latin typeface="Arial" pitchFamily="34" charset="0"/>
                <a:cs typeface="Arial" pitchFamily="34" charset="0"/>
              </a:rPr>
              <a:t>&amp; </a:t>
            </a:r>
            <a:r>
              <a:rPr lang="en-US" sz="2800" dirty="0" smtClean="0">
                <a:latin typeface="Arial" pitchFamily="34" charset="0"/>
                <a:cs typeface="Arial" pitchFamily="34" charset="0"/>
              </a:rPr>
              <a:t>lights will flash continually until car is turned off</a:t>
            </a:r>
            <a:endParaRPr lang="en-US" sz="2800" dirty="0">
              <a:latin typeface="Arial" pitchFamily="34" charset="0"/>
              <a:cs typeface="Arial" pitchFamily="34" charset="0"/>
            </a:endParaRPr>
          </a:p>
          <a:p>
            <a:pPr marL="342900" indent="-342900">
              <a:buFont typeface="Arial" panose="020B0604020202020204" pitchFamily="34" charset="0"/>
              <a:buChar char="•"/>
            </a:pPr>
            <a:r>
              <a:rPr lang="en-US" sz="2800" dirty="0">
                <a:latin typeface="Arial" pitchFamily="34" charset="0"/>
                <a:cs typeface="Arial" pitchFamily="34" charset="0"/>
              </a:rPr>
              <a:t>Lockouts – 5 minutes &amp; 45 </a:t>
            </a:r>
            <a:r>
              <a:rPr lang="en-US" sz="2800" dirty="0" smtClean="0">
                <a:latin typeface="Arial" pitchFamily="34" charset="0"/>
                <a:cs typeface="Arial" pitchFamily="34" charset="0"/>
              </a:rPr>
              <a:t>minutes</a:t>
            </a:r>
            <a:endParaRPr lang="en-US" sz="2800" dirty="0">
              <a:latin typeface="Arial" pitchFamily="34" charset="0"/>
              <a:cs typeface="Arial" pitchFamily="34" charset="0"/>
            </a:endParaRPr>
          </a:p>
          <a:p>
            <a:pPr marL="342900" indent="-342900">
              <a:buFont typeface="Arial" panose="020B0604020202020204" pitchFamily="34" charset="0"/>
              <a:buChar char="•"/>
            </a:pPr>
            <a:r>
              <a:rPr lang="en-US" sz="2800" dirty="0">
                <a:latin typeface="Arial" pitchFamily="34" charset="0"/>
                <a:cs typeface="Arial" pitchFamily="34" charset="0"/>
              </a:rPr>
              <a:t>Violations – 4 days (96 hours</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a:p>
            <a:pPr marL="342900" indent="-342900">
              <a:buFont typeface="Arial" panose="020B0604020202020204" pitchFamily="34" charset="0"/>
              <a:buChar char="•"/>
            </a:pPr>
            <a:r>
              <a:rPr lang="en-US" sz="2800" dirty="0">
                <a:latin typeface="Arial" pitchFamily="34" charset="0"/>
                <a:cs typeface="Arial" pitchFamily="34" charset="0"/>
              </a:rPr>
              <a:t>Number of violations – one</a:t>
            </a:r>
          </a:p>
        </p:txBody>
      </p:sp>
      <p:sp>
        <p:nvSpPr>
          <p:cNvPr id="3" name="TextBox 2"/>
          <p:cNvSpPr txBox="1"/>
          <p:nvPr/>
        </p:nvSpPr>
        <p:spPr>
          <a:xfrm>
            <a:off x="1447800" y="1143000"/>
            <a:ext cx="6553200" cy="646331"/>
          </a:xfrm>
          <a:prstGeom prst="rect">
            <a:avLst/>
          </a:prstGeom>
          <a:noFill/>
        </p:spPr>
        <p:txBody>
          <a:bodyPr wrap="square" rtlCol="0">
            <a:spAutoFit/>
          </a:bodyPr>
          <a:lstStyle/>
          <a:p>
            <a:pPr algn="ctr"/>
            <a:r>
              <a:rPr lang="en-US" sz="3600" b="1" dirty="0">
                <a:solidFill>
                  <a:srgbClr val="FF0000"/>
                </a:solidFill>
              </a:rPr>
              <a:t> </a:t>
            </a:r>
            <a:r>
              <a:rPr lang="en-US" sz="3600" b="1" dirty="0" smtClean="0"/>
              <a:t>NC</a:t>
            </a:r>
            <a:r>
              <a:rPr lang="en-US" sz="3600" b="1" dirty="0" smtClean="0">
                <a:solidFill>
                  <a:srgbClr val="FF0000"/>
                </a:solidFill>
              </a:rPr>
              <a:t> </a:t>
            </a:r>
            <a:r>
              <a:rPr lang="en-US" sz="3600" b="1" dirty="0" smtClean="0"/>
              <a:t>State Regulations</a:t>
            </a:r>
            <a:endParaRPr lang="en-US" sz="3600" b="1" dirty="0"/>
          </a:p>
        </p:txBody>
      </p:sp>
    </p:spTree>
    <p:extLst>
      <p:ext uri="{BB962C8B-B14F-4D97-AF65-F5344CB8AC3E}">
        <p14:creationId xmlns:p14="http://schemas.microsoft.com/office/powerpoint/2010/main" val="8346705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27597"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1"/>
          <p:cNvSpPr/>
          <p:nvPr/>
        </p:nvSpPr>
        <p:spPr>
          <a:xfrm>
            <a:off x="1219200" y="2156344"/>
            <a:ext cx="6553200" cy="1898981"/>
          </a:xfrm>
          <a:prstGeom prst="rect">
            <a:avLst/>
          </a:prstGeom>
        </p:spPr>
        <p:txBody>
          <a:bodyPr wrap="square">
            <a:spAutoFit/>
          </a:bodyPr>
          <a:lstStyle/>
          <a:p>
            <a:pPr marL="285750" indent="-285750">
              <a:lnSpc>
                <a:spcPct val="80000"/>
              </a:lnSpc>
              <a:spcBef>
                <a:spcPts val="600"/>
              </a:spcBef>
              <a:buFont typeface="Arial" panose="020B0604020202020204" pitchFamily="34" charset="0"/>
              <a:buChar char="•"/>
            </a:pPr>
            <a:r>
              <a:rPr lang="en-US" sz="3200" dirty="0" smtClean="0">
                <a:latin typeface="Arial" pitchFamily="34" charset="0"/>
                <a:cs typeface="Arial" pitchFamily="34" charset="0"/>
              </a:rPr>
              <a:t>Installation fee - FREE</a:t>
            </a:r>
            <a:endParaRPr lang="en-US" sz="3200" dirty="0">
              <a:latin typeface="Arial" pitchFamily="34" charset="0"/>
              <a:cs typeface="Arial" pitchFamily="34" charset="0"/>
            </a:endParaRPr>
          </a:p>
          <a:p>
            <a:pPr marL="285750" indent="-285750">
              <a:lnSpc>
                <a:spcPct val="80000"/>
              </a:lnSpc>
              <a:spcBef>
                <a:spcPts val="600"/>
              </a:spcBef>
              <a:buFont typeface="Arial" panose="020B0604020202020204" pitchFamily="34" charset="0"/>
              <a:buChar char="•"/>
            </a:pPr>
            <a:r>
              <a:rPr lang="en-US" sz="3200" dirty="0" smtClean="0">
                <a:latin typeface="Arial" pitchFamily="34" charset="0"/>
                <a:cs typeface="Arial" pitchFamily="34" charset="0"/>
              </a:rPr>
              <a:t>Month-to-month lease - $72.50</a:t>
            </a:r>
            <a:endParaRPr lang="en-US" sz="3200" dirty="0">
              <a:latin typeface="Arial" pitchFamily="34" charset="0"/>
              <a:cs typeface="Arial" pitchFamily="34" charset="0"/>
            </a:endParaRPr>
          </a:p>
          <a:p>
            <a:pPr marL="285750" indent="-285750">
              <a:lnSpc>
                <a:spcPct val="80000"/>
              </a:lnSpc>
              <a:spcBef>
                <a:spcPts val="600"/>
              </a:spcBef>
              <a:buFont typeface="Arial" panose="020B0604020202020204" pitchFamily="34" charset="0"/>
              <a:buChar char="•"/>
            </a:pPr>
            <a:r>
              <a:rPr lang="en-US" sz="3200" dirty="0">
                <a:latin typeface="Arial" pitchFamily="34" charset="0"/>
                <a:cs typeface="Arial" pitchFamily="34" charset="0"/>
              </a:rPr>
              <a:t>Transfer fee - </a:t>
            </a:r>
            <a:r>
              <a:rPr lang="en-US" sz="3200" dirty="0" smtClean="0">
                <a:latin typeface="Arial" pitchFamily="34" charset="0"/>
                <a:cs typeface="Arial" pitchFamily="34" charset="0"/>
              </a:rPr>
              <a:t>$100</a:t>
            </a:r>
          </a:p>
          <a:p>
            <a:pPr marL="285750" indent="-285750">
              <a:lnSpc>
                <a:spcPct val="80000"/>
              </a:lnSpc>
              <a:spcBef>
                <a:spcPts val="600"/>
              </a:spcBef>
              <a:buFont typeface="Arial" panose="020B0604020202020204" pitchFamily="34" charset="0"/>
              <a:buChar char="•"/>
            </a:pPr>
            <a:r>
              <a:rPr lang="en-US" sz="3200" dirty="0" smtClean="0">
                <a:latin typeface="Arial" pitchFamily="34" charset="0"/>
                <a:cs typeface="Arial" pitchFamily="34" charset="0"/>
              </a:rPr>
              <a:t>Removal fee </a:t>
            </a:r>
            <a:r>
              <a:rPr lang="en-US" sz="3200" dirty="0">
                <a:latin typeface="Arial" pitchFamily="34" charset="0"/>
                <a:cs typeface="Arial" pitchFamily="34" charset="0"/>
              </a:rPr>
              <a:t>-</a:t>
            </a:r>
            <a:r>
              <a:rPr lang="en-US" sz="3200" dirty="0" smtClean="0">
                <a:latin typeface="Arial" pitchFamily="34" charset="0"/>
                <a:cs typeface="Arial" pitchFamily="34" charset="0"/>
              </a:rPr>
              <a:t> FREE</a:t>
            </a:r>
            <a:endParaRPr lang="en-US" sz="3200" dirty="0">
              <a:latin typeface="Arial" pitchFamily="34" charset="0"/>
              <a:cs typeface="Arial" pitchFamily="34" charset="0"/>
            </a:endParaRPr>
          </a:p>
        </p:txBody>
      </p:sp>
      <p:sp>
        <p:nvSpPr>
          <p:cNvPr id="3" name="TextBox 2"/>
          <p:cNvSpPr txBox="1"/>
          <p:nvPr/>
        </p:nvSpPr>
        <p:spPr>
          <a:xfrm>
            <a:off x="1828800" y="1219200"/>
            <a:ext cx="3316934" cy="646331"/>
          </a:xfrm>
          <a:prstGeom prst="rect">
            <a:avLst/>
          </a:prstGeom>
          <a:noFill/>
        </p:spPr>
        <p:txBody>
          <a:bodyPr wrap="none" rtlCol="0">
            <a:spAutoFit/>
          </a:bodyPr>
          <a:lstStyle/>
          <a:p>
            <a:pPr algn="ctr"/>
            <a:r>
              <a:rPr lang="en-US" sz="3600" b="1" dirty="0" smtClean="0"/>
              <a:t>Smart Start Fees</a:t>
            </a:r>
            <a:endParaRPr lang="en-US" sz="3600" b="1" dirty="0"/>
          </a:p>
        </p:txBody>
      </p:sp>
    </p:spTree>
    <p:extLst>
      <p:ext uri="{BB962C8B-B14F-4D97-AF65-F5344CB8AC3E}">
        <p14:creationId xmlns:p14="http://schemas.microsoft.com/office/powerpoint/2010/main" val="20788699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844"/>
          <a:stretch/>
        </p:blipFill>
        <p:spPr bwMode="auto">
          <a:xfrm>
            <a:off x="0" y="0"/>
            <a:ext cx="91249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5410200"/>
            <a:ext cx="2273615" cy="1091454"/>
          </a:xfrm>
          <a:prstGeom prst="rect">
            <a:avLst/>
          </a:prstGeom>
        </p:spPr>
      </p:pic>
      <p:sp>
        <p:nvSpPr>
          <p:cNvPr id="2" name="Rectangle 1"/>
          <p:cNvSpPr/>
          <p:nvPr/>
        </p:nvSpPr>
        <p:spPr>
          <a:xfrm>
            <a:off x="1371600" y="1351508"/>
            <a:ext cx="6934200" cy="3970318"/>
          </a:xfrm>
          <a:prstGeom prst="rect">
            <a:avLst/>
          </a:prstGeom>
        </p:spPr>
        <p:txBody>
          <a:bodyPr wrap="square">
            <a:spAutoFit/>
          </a:bodyPr>
          <a:lstStyle/>
          <a:p>
            <a:pPr algn="ctr">
              <a:defRPr/>
            </a:pPr>
            <a:r>
              <a:rPr lang="en-US" sz="3600" b="1" dirty="0">
                <a:latin typeface="Arial" pitchFamily="34" charset="0"/>
                <a:cs typeface="Arial" pitchFamily="34" charset="0"/>
              </a:rPr>
              <a:t>QUESTIONS &amp; ANSWERS???</a:t>
            </a:r>
          </a:p>
          <a:p>
            <a:pPr algn="ctr">
              <a:defRPr/>
            </a:pPr>
            <a:endParaRPr lang="en-US" b="1" i="1" dirty="0" smtClean="0">
              <a:latin typeface="Arial" charset="0"/>
            </a:endParaRPr>
          </a:p>
          <a:p>
            <a:pPr algn="ctr">
              <a:defRPr/>
            </a:pPr>
            <a:endParaRPr lang="en-US" b="1" i="1" dirty="0">
              <a:latin typeface="Arial" charset="0"/>
            </a:endParaRPr>
          </a:p>
          <a:p>
            <a:pPr algn="ctr">
              <a:defRPr/>
            </a:pPr>
            <a:r>
              <a:rPr lang="en-US" b="1" i="1" dirty="0" smtClean="0">
                <a:latin typeface="Arial" charset="0"/>
              </a:rPr>
              <a:t>Contact Information:</a:t>
            </a:r>
          </a:p>
          <a:p>
            <a:pPr algn="ctr">
              <a:defRPr/>
            </a:pPr>
            <a:endParaRPr lang="en-US" b="1" i="1" dirty="0">
              <a:latin typeface="Arial" charset="0"/>
            </a:endParaRPr>
          </a:p>
          <a:p>
            <a:pPr algn="ctr">
              <a:defRPr/>
            </a:pPr>
            <a:r>
              <a:rPr lang="en-US" b="1" i="1" dirty="0">
                <a:latin typeface="Arial" charset="0"/>
              </a:rPr>
              <a:t>Richard Adams, State Director</a:t>
            </a:r>
          </a:p>
          <a:p>
            <a:pPr algn="ctr">
              <a:defRPr/>
            </a:pPr>
            <a:r>
              <a:rPr lang="en-US" b="1" dirty="0">
                <a:solidFill>
                  <a:srgbClr val="FF0000"/>
                </a:solidFill>
                <a:latin typeface="Arial" charset="0"/>
              </a:rPr>
              <a:t>Richard.Adams@smartstartinc.com</a:t>
            </a:r>
          </a:p>
          <a:p>
            <a:pPr algn="ctr">
              <a:defRPr/>
            </a:pPr>
            <a:r>
              <a:rPr lang="en-US" b="1" i="1" dirty="0">
                <a:latin typeface="Arial" charset="0"/>
              </a:rPr>
              <a:t>Shelda Northcutt, Judicial Services Liaison</a:t>
            </a:r>
          </a:p>
          <a:p>
            <a:pPr algn="ctr">
              <a:defRPr/>
            </a:pPr>
            <a:r>
              <a:rPr lang="en-US" b="1" dirty="0">
                <a:solidFill>
                  <a:srgbClr val="FF0000"/>
                </a:solidFill>
                <a:latin typeface="Arial" charset="0"/>
              </a:rPr>
              <a:t>Shelda.Northcutt@smartstartinc.com</a:t>
            </a:r>
          </a:p>
          <a:p>
            <a:pPr algn="ctr">
              <a:defRPr/>
            </a:pPr>
            <a:r>
              <a:rPr lang="en-US" b="1" i="1" dirty="0">
                <a:latin typeface="Arial" charset="0"/>
              </a:rPr>
              <a:t>Jeff Sweemer, Operations Manager</a:t>
            </a:r>
          </a:p>
          <a:p>
            <a:pPr algn="ctr">
              <a:defRPr/>
            </a:pPr>
            <a:r>
              <a:rPr lang="en-US" b="1" i="1" dirty="0">
                <a:solidFill>
                  <a:srgbClr val="FF0000"/>
                </a:solidFill>
                <a:latin typeface="Arial" charset="0"/>
              </a:rPr>
              <a:t>Jeffrey.Sweemer@smartstartinc.com</a:t>
            </a:r>
          </a:p>
          <a:p>
            <a:pPr algn="ctr">
              <a:defRPr/>
            </a:pPr>
            <a:endParaRPr lang="en-US" b="1" i="1" dirty="0" smtClean="0">
              <a:latin typeface="Arial" charset="0"/>
            </a:endParaRPr>
          </a:p>
          <a:p>
            <a:pPr algn="ctr">
              <a:defRPr/>
            </a:pPr>
            <a:endParaRPr lang="en-US" b="1" i="1" dirty="0">
              <a:latin typeface="Arial" charset="0"/>
            </a:endParaRPr>
          </a:p>
        </p:txBody>
      </p:sp>
    </p:spTree>
    <p:extLst>
      <p:ext uri="{BB962C8B-B14F-4D97-AF65-F5344CB8AC3E}">
        <p14:creationId xmlns:p14="http://schemas.microsoft.com/office/powerpoint/2010/main" val="7305792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1669</TotalTime>
  <Words>2334</Words>
  <Application>Microsoft Office PowerPoint</Application>
  <PresentationFormat>On-screen Show (4:3)</PresentationFormat>
  <Paragraphs>332</Paragraphs>
  <Slides>49</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Office Theme</vt:lpstr>
      <vt:lpstr>Visio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Jacqueline Sheehey</dc:creator>
  <cp:lastModifiedBy>Shelda Northcutt</cp:lastModifiedBy>
  <cp:revision>64</cp:revision>
  <dcterms:created xsi:type="dcterms:W3CDTF">2014-04-24T14:41:48Z</dcterms:created>
  <dcterms:modified xsi:type="dcterms:W3CDTF">2015-09-02T18:47:11Z</dcterms:modified>
</cp:coreProperties>
</file>